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handoutMasterIdLst>
    <p:handoutMasterId r:id="rId32"/>
  </p:handoutMasterIdLst>
  <p:sldIdLst>
    <p:sldId id="257" r:id="rId2"/>
    <p:sldId id="300" r:id="rId3"/>
    <p:sldId id="295" r:id="rId4"/>
    <p:sldId id="305" r:id="rId5"/>
    <p:sldId id="304" r:id="rId6"/>
    <p:sldId id="272" r:id="rId7"/>
    <p:sldId id="308" r:id="rId8"/>
    <p:sldId id="309" r:id="rId9"/>
    <p:sldId id="310" r:id="rId10"/>
    <p:sldId id="311" r:id="rId11"/>
    <p:sldId id="306" r:id="rId12"/>
    <p:sldId id="312" r:id="rId13"/>
    <p:sldId id="285" r:id="rId14"/>
    <p:sldId id="313" r:id="rId15"/>
    <p:sldId id="286" r:id="rId16"/>
    <p:sldId id="314" r:id="rId17"/>
    <p:sldId id="293" r:id="rId18"/>
    <p:sldId id="315" r:id="rId19"/>
    <p:sldId id="297" r:id="rId20"/>
    <p:sldId id="318" r:id="rId21"/>
    <p:sldId id="322" r:id="rId22"/>
    <p:sldId id="323" r:id="rId23"/>
    <p:sldId id="317" r:id="rId24"/>
    <p:sldId id="316" r:id="rId25"/>
    <p:sldId id="298" r:id="rId26"/>
    <p:sldId id="319" r:id="rId27"/>
    <p:sldId id="321" r:id="rId28"/>
    <p:sldId id="283" r:id="rId29"/>
    <p:sldId id="26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204"/>
    <a:srgbClr val="DDDDDD"/>
    <a:srgbClr val="CC6600"/>
    <a:srgbClr val="053966"/>
    <a:srgbClr val="249F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8" autoAdjust="0"/>
    <p:restoredTop sz="94660" autoAdjust="0"/>
  </p:normalViewPr>
  <p:slideViewPr>
    <p:cSldViewPr snapToGrid="0" snapToObjects="1">
      <p:cViewPr varScale="1">
        <p:scale>
          <a:sx n="91" d="100"/>
          <a:sy n="91" d="100"/>
        </p:scale>
        <p:origin x="1976" y="56"/>
      </p:cViewPr>
      <p:guideLst>
        <p:guide orient="horz" pos="2183"/>
        <p:guide pos="2880"/>
      </p:guideLst>
    </p:cSldViewPr>
  </p:slideViewPr>
  <p:outlineViewPr>
    <p:cViewPr>
      <p:scale>
        <a:sx n="33" d="100"/>
        <a:sy n="33" d="100"/>
      </p:scale>
      <p:origin x="0" y="-6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1" d="100"/>
          <a:sy n="61" d="100"/>
        </p:scale>
        <p:origin x="255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ic Deniau" userId="0e268436351c76ba" providerId="LiveId" clId="{0D22028C-2FB5-4498-91BE-3CA34FE2E818}"/>
    <pc:docChg chg="modSld">
      <pc:chgData name="Eric Deniau" userId="0e268436351c76ba" providerId="LiveId" clId="{0D22028C-2FB5-4498-91BE-3CA34FE2E818}" dt="2023-11-13T12:52:39" v="132" actId="20577"/>
      <pc:docMkLst>
        <pc:docMk/>
      </pc:docMkLst>
      <pc:sldChg chg="modSp mod">
        <pc:chgData name="Eric Deniau" userId="0e268436351c76ba" providerId="LiveId" clId="{0D22028C-2FB5-4498-91BE-3CA34FE2E818}" dt="2023-11-13T12:52:39" v="132" actId="20577"/>
        <pc:sldMkLst>
          <pc:docMk/>
          <pc:sldMk cId="2881743802" sldId="257"/>
        </pc:sldMkLst>
        <pc:spChg chg="mod">
          <ac:chgData name="Eric Deniau" userId="0e268436351c76ba" providerId="LiveId" clId="{0D22028C-2FB5-4498-91BE-3CA34FE2E818}" dt="2023-11-13T12:52:39" v="132" actId="20577"/>
          <ac:spMkLst>
            <pc:docMk/>
            <pc:sldMk cId="2881743802" sldId="257"/>
            <ac:spMk id="7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645258-3DEA-4F85-AD3F-6D1B39D9252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6197AB23-6312-46E2-B3C1-0DF54DA2C73E}">
      <dgm:prSet phldrT="[Texte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fr-FR" dirty="0"/>
        </a:p>
        <a:p>
          <a:endParaRPr lang="fr-FR" dirty="0"/>
        </a:p>
      </dgm:t>
    </dgm:pt>
    <dgm:pt modelId="{A28F16D4-0E5B-4273-8097-B3164796CE46}" type="parTrans" cxnId="{7F8C71A5-A3F0-4B18-8E0E-B896735C6C26}">
      <dgm:prSet/>
      <dgm:spPr/>
      <dgm:t>
        <a:bodyPr/>
        <a:lstStyle/>
        <a:p>
          <a:endParaRPr lang="fr-FR"/>
        </a:p>
      </dgm:t>
    </dgm:pt>
    <dgm:pt modelId="{9BD0BF6A-84E1-4542-82BD-109C9D4A7245}" type="sibTrans" cxnId="{7F8C71A5-A3F0-4B18-8E0E-B896735C6C26}">
      <dgm:prSet/>
      <dgm:spPr/>
      <dgm:t>
        <a:bodyPr/>
        <a:lstStyle/>
        <a:p>
          <a:endParaRPr lang="fr-FR"/>
        </a:p>
      </dgm:t>
    </dgm:pt>
    <dgm:pt modelId="{F1872321-A219-40BC-82E7-1C61DBBEB543}">
      <dgm:prSet phldrT="[Texte]"/>
      <dgm:spPr>
        <a:ln>
          <a:noFill/>
        </a:ln>
        <a:effectLst>
          <a:outerShdw blurRad="254000" dist="12700" dir="2400000" sx="106000" sy="106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fr-FR" dirty="0"/>
        </a:p>
        <a:p>
          <a:endParaRPr lang="fr-FR" dirty="0"/>
        </a:p>
      </dgm:t>
    </dgm:pt>
    <dgm:pt modelId="{06207692-1235-4B61-AE52-9C3A49CA2B17}" type="parTrans" cxnId="{DA38B9C2-E00D-4CE0-8FA5-2547D4BD5E0F}">
      <dgm:prSet/>
      <dgm:spPr/>
      <dgm:t>
        <a:bodyPr/>
        <a:lstStyle/>
        <a:p>
          <a:endParaRPr lang="fr-FR"/>
        </a:p>
      </dgm:t>
    </dgm:pt>
    <dgm:pt modelId="{C93363B3-A4DD-45D7-A04C-80F358E0F060}" type="sibTrans" cxnId="{DA38B9C2-E00D-4CE0-8FA5-2547D4BD5E0F}">
      <dgm:prSet/>
      <dgm:spPr/>
      <dgm:t>
        <a:bodyPr/>
        <a:lstStyle/>
        <a:p>
          <a:endParaRPr lang="fr-FR"/>
        </a:p>
      </dgm:t>
    </dgm:pt>
    <dgm:pt modelId="{08ACA92F-2325-451E-A583-71F898EBA3A0}">
      <dgm:prSet phldrT="[Texte]"/>
      <dgm:spPr>
        <a:ln>
          <a:noFill/>
        </a:ln>
        <a:effectLst>
          <a:outerShdw blurRad="254000" dist="12700" dir="2400000" sx="106000" sy="106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fr-FR" dirty="0"/>
        </a:p>
        <a:p>
          <a:endParaRPr lang="fr-FR" dirty="0"/>
        </a:p>
      </dgm:t>
    </dgm:pt>
    <dgm:pt modelId="{9D571734-5CEC-42CF-91F2-C8C1F0482477}" type="parTrans" cxnId="{89B916DA-C969-46D2-8FAE-2552A85BD964}">
      <dgm:prSet/>
      <dgm:spPr/>
      <dgm:t>
        <a:bodyPr/>
        <a:lstStyle/>
        <a:p>
          <a:endParaRPr lang="fr-FR"/>
        </a:p>
      </dgm:t>
    </dgm:pt>
    <dgm:pt modelId="{7F6FD789-CA3B-4225-811C-365FD2E1F4A9}" type="sibTrans" cxnId="{89B916DA-C969-46D2-8FAE-2552A85BD964}">
      <dgm:prSet/>
      <dgm:spPr/>
      <dgm:t>
        <a:bodyPr/>
        <a:lstStyle/>
        <a:p>
          <a:endParaRPr lang="fr-FR"/>
        </a:p>
      </dgm:t>
    </dgm:pt>
    <dgm:pt modelId="{82B40686-148F-4C6A-AE9F-24FABA68D063}">
      <dgm:prSet phldrT="[Texte]"/>
      <dgm:spPr>
        <a:ln>
          <a:noFill/>
        </a:ln>
        <a:effectLst>
          <a:outerShdw blurRad="254000" dist="12700" dir="2400000" sx="106000" sy="106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fr-FR" dirty="0"/>
        </a:p>
        <a:p>
          <a:endParaRPr lang="fr-FR" dirty="0"/>
        </a:p>
      </dgm:t>
    </dgm:pt>
    <dgm:pt modelId="{4F5120B3-439D-45F7-A581-86F712F11C0C}" type="parTrans" cxnId="{AC9A85A7-8FF0-44E0-87F6-7B3E042E0F9E}">
      <dgm:prSet/>
      <dgm:spPr/>
      <dgm:t>
        <a:bodyPr/>
        <a:lstStyle/>
        <a:p>
          <a:endParaRPr lang="fr-FR"/>
        </a:p>
      </dgm:t>
    </dgm:pt>
    <dgm:pt modelId="{3B035B13-2A7D-4639-B4EA-DCDA11E34F09}" type="sibTrans" cxnId="{AC9A85A7-8FF0-44E0-87F6-7B3E042E0F9E}">
      <dgm:prSet/>
      <dgm:spPr/>
      <dgm:t>
        <a:bodyPr/>
        <a:lstStyle/>
        <a:p>
          <a:endParaRPr lang="fr-FR"/>
        </a:p>
      </dgm:t>
    </dgm:pt>
    <dgm:pt modelId="{280B8ED7-31CE-407E-BBBD-5671BADE1E07}">
      <dgm:prSet phldrT="[Texte]"/>
      <dgm:spPr>
        <a:ln>
          <a:noFill/>
        </a:ln>
        <a:effectLst>
          <a:outerShdw blurRad="254000" dist="12700" dir="2400000" sx="106000" sy="106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fr-FR" dirty="0"/>
        </a:p>
        <a:p>
          <a:endParaRPr lang="fr-FR" dirty="0"/>
        </a:p>
      </dgm:t>
    </dgm:pt>
    <dgm:pt modelId="{3C6940E2-AE2F-4EBF-A989-E742E75C089B}" type="parTrans" cxnId="{CCE6F3C6-3DEB-47AF-8D27-E129813FDF80}">
      <dgm:prSet/>
      <dgm:spPr/>
      <dgm:t>
        <a:bodyPr/>
        <a:lstStyle/>
        <a:p>
          <a:endParaRPr lang="fr-FR"/>
        </a:p>
      </dgm:t>
    </dgm:pt>
    <dgm:pt modelId="{41043B53-967F-4B2E-8005-C8EDA8A8A883}" type="sibTrans" cxnId="{CCE6F3C6-3DEB-47AF-8D27-E129813FDF80}">
      <dgm:prSet/>
      <dgm:spPr/>
      <dgm:t>
        <a:bodyPr/>
        <a:lstStyle/>
        <a:p>
          <a:endParaRPr lang="fr-FR"/>
        </a:p>
      </dgm:t>
    </dgm:pt>
    <dgm:pt modelId="{02E7C150-5CAF-4837-9021-60277CCD6D2D}">
      <dgm:prSet/>
      <dgm:spPr>
        <a:ln>
          <a:noFill/>
        </a:ln>
        <a:effectLst>
          <a:outerShdw blurRad="254000" dist="12700" dir="2400000" sx="106000" sy="106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fr-FR" dirty="0"/>
        </a:p>
      </dgm:t>
    </dgm:pt>
    <dgm:pt modelId="{935D2454-BECD-4C73-ACA6-259B7FE9D6D3}" type="parTrans" cxnId="{21F33D0E-2771-49F8-8449-BB6FD5652509}">
      <dgm:prSet/>
      <dgm:spPr/>
      <dgm:t>
        <a:bodyPr/>
        <a:lstStyle/>
        <a:p>
          <a:endParaRPr lang="fr-FR"/>
        </a:p>
      </dgm:t>
    </dgm:pt>
    <dgm:pt modelId="{08C504A2-065F-4B46-BAAB-B90D188E4EFE}" type="sibTrans" cxnId="{21F33D0E-2771-49F8-8449-BB6FD5652509}">
      <dgm:prSet/>
      <dgm:spPr/>
      <dgm:t>
        <a:bodyPr/>
        <a:lstStyle/>
        <a:p>
          <a:endParaRPr lang="fr-FR"/>
        </a:p>
      </dgm:t>
    </dgm:pt>
    <dgm:pt modelId="{21ED41F4-9385-4DB4-980C-AF2509A7067D}" type="pres">
      <dgm:prSet presAssocID="{E4645258-3DEA-4F85-AD3F-6D1B39D9252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9EA9E4B-9F52-46B2-83DB-10B0CEAE75AA}" type="pres">
      <dgm:prSet presAssocID="{6197AB23-6312-46E2-B3C1-0DF54DA2C73E}" presName="centerShape" presStyleLbl="node0" presStyleIdx="0" presStyleCnt="1"/>
      <dgm:spPr/>
    </dgm:pt>
    <dgm:pt modelId="{8E681B81-62DB-403A-A4FE-38E39D833F80}" type="pres">
      <dgm:prSet presAssocID="{06207692-1235-4B61-AE52-9C3A49CA2B17}" presName="Name9" presStyleLbl="parChTrans1D2" presStyleIdx="0" presStyleCnt="5"/>
      <dgm:spPr/>
    </dgm:pt>
    <dgm:pt modelId="{52AF1570-2BD1-4713-9CE2-E9D75FA98857}" type="pres">
      <dgm:prSet presAssocID="{06207692-1235-4B61-AE52-9C3A49CA2B17}" presName="connTx" presStyleLbl="parChTrans1D2" presStyleIdx="0" presStyleCnt="5"/>
      <dgm:spPr/>
    </dgm:pt>
    <dgm:pt modelId="{CBA74F5D-7CEB-4272-97E0-F4E504519928}" type="pres">
      <dgm:prSet presAssocID="{F1872321-A219-40BC-82E7-1C61DBBEB543}" presName="node" presStyleLbl="node1" presStyleIdx="0" presStyleCnt="5">
        <dgm:presLayoutVars>
          <dgm:bulletEnabled val="1"/>
        </dgm:presLayoutVars>
      </dgm:prSet>
      <dgm:spPr/>
    </dgm:pt>
    <dgm:pt modelId="{E73F53C5-D48B-4E61-A003-10E0827D2EEA}" type="pres">
      <dgm:prSet presAssocID="{9D571734-5CEC-42CF-91F2-C8C1F0482477}" presName="Name9" presStyleLbl="parChTrans1D2" presStyleIdx="1" presStyleCnt="5"/>
      <dgm:spPr/>
    </dgm:pt>
    <dgm:pt modelId="{429672B3-A304-40E8-B676-D559C063867B}" type="pres">
      <dgm:prSet presAssocID="{9D571734-5CEC-42CF-91F2-C8C1F0482477}" presName="connTx" presStyleLbl="parChTrans1D2" presStyleIdx="1" presStyleCnt="5"/>
      <dgm:spPr/>
    </dgm:pt>
    <dgm:pt modelId="{68D510F7-CF25-424D-A013-EA66E4AB8357}" type="pres">
      <dgm:prSet presAssocID="{08ACA92F-2325-451E-A583-71F898EBA3A0}" presName="node" presStyleLbl="node1" presStyleIdx="1" presStyleCnt="5">
        <dgm:presLayoutVars>
          <dgm:bulletEnabled val="1"/>
        </dgm:presLayoutVars>
      </dgm:prSet>
      <dgm:spPr/>
    </dgm:pt>
    <dgm:pt modelId="{8AEECA88-85DF-4065-97F7-3103ED0B9DF2}" type="pres">
      <dgm:prSet presAssocID="{4F5120B3-439D-45F7-A581-86F712F11C0C}" presName="Name9" presStyleLbl="parChTrans1D2" presStyleIdx="2" presStyleCnt="5"/>
      <dgm:spPr/>
    </dgm:pt>
    <dgm:pt modelId="{0B60876D-D255-4A3B-A237-1035BE113803}" type="pres">
      <dgm:prSet presAssocID="{4F5120B3-439D-45F7-A581-86F712F11C0C}" presName="connTx" presStyleLbl="parChTrans1D2" presStyleIdx="2" presStyleCnt="5"/>
      <dgm:spPr/>
    </dgm:pt>
    <dgm:pt modelId="{6459614C-01B6-4432-A332-74CC71A5656E}" type="pres">
      <dgm:prSet presAssocID="{82B40686-148F-4C6A-AE9F-24FABA68D063}" presName="node" presStyleLbl="node1" presStyleIdx="2" presStyleCnt="5">
        <dgm:presLayoutVars>
          <dgm:bulletEnabled val="1"/>
        </dgm:presLayoutVars>
      </dgm:prSet>
      <dgm:spPr/>
    </dgm:pt>
    <dgm:pt modelId="{CF7D173B-8EAD-420B-AEDF-C406084E348B}" type="pres">
      <dgm:prSet presAssocID="{3C6940E2-AE2F-4EBF-A989-E742E75C089B}" presName="Name9" presStyleLbl="parChTrans1D2" presStyleIdx="3" presStyleCnt="5"/>
      <dgm:spPr/>
    </dgm:pt>
    <dgm:pt modelId="{CAF154EC-3DDE-4EFA-A8B1-0D573098B869}" type="pres">
      <dgm:prSet presAssocID="{3C6940E2-AE2F-4EBF-A989-E742E75C089B}" presName="connTx" presStyleLbl="parChTrans1D2" presStyleIdx="3" presStyleCnt="5"/>
      <dgm:spPr/>
    </dgm:pt>
    <dgm:pt modelId="{B3019FEA-95FD-4D50-8F6E-50E25F4E0DEA}" type="pres">
      <dgm:prSet presAssocID="{280B8ED7-31CE-407E-BBBD-5671BADE1E07}" presName="node" presStyleLbl="node1" presStyleIdx="3" presStyleCnt="5">
        <dgm:presLayoutVars>
          <dgm:bulletEnabled val="1"/>
        </dgm:presLayoutVars>
      </dgm:prSet>
      <dgm:spPr/>
    </dgm:pt>
    <dgm:pt modelId="{27FF4D9C-3382-4F36-97A0-E8838669C108}" type="pres">
      <dgm:prSet presAssocID="{935D2454-BECD-4C73-ACA6-259B7FE9D6D3}" presName="Name9" presStyleLbl="parChTrans1D2" presStyleIdx="4" presStyleCnt="5"/>
      <dgm:spPr/>
    </dgm:pt>
    <dgm:pt modelId="{BA6ECF6B-0B66-462C-B545-CFA1BDD1B9A0}" type="pres">
      <dgm:prSet presAssocID="{935D2454-BECD-4C73-ACA6-259B7FE9D6D3}" presName="connTx" presStyleLbl="parChTrans1D2" presStyleIdx="4" presStyleCnt="5"/>
      <dgm:spPr/>
    </dgm:pt>
    <dgm:pt modelId="{904FA4B3-F617-419F-8313-D401DF67C0C5}" type="pres">
      <dgm:prSet presAssocID="{02E7C150-5CAF-4837-9021-60277CCD6D2D}" presName="node" presStyleLbl="node1" presStyleIdx="4" presStyleCnt="5">
        <dgm:presLayoutVars>
          <dgm:bulletEnabled val="1"/>
        </dgm:presLayoutVars>
      </dgm:prSet>
      <dgm:spPr/>
    </dgm:pt>
  </dgm:ptLst>
  <dgm:cxnLst>
    <dgm:cxn modelId="{71BA7208-A888-4DF1-826C-1E85A7E48EE1}" type="presOf" srcId="{3C6940E2-AE2F-4EBF-A989-E742E75C089B}" destId="{CF7D173B-8EAD-420B-AEDF-C406084E348B}" srcOrd="0" destOrd="0" presId="urn:microsoft.com/office/officeart/2005/8/layout/radial1"/>
    <dgm:cxn modelId="{21F33D0E-2771-49F8-8449-BB6FD5652509}" srcId="{6197AB23-6312-46E2-B3C1-0DF54DA2C73E}" destId="{02E7C150-5CAF-4837-9021-60277CCD6D2D}" srcOrd="4" destOrd="0" parTransId="{935D2454-BECD-4C73-ACA6-259B7FE9D6D3}" sibTransId="{08C504A2-065F-4B46-BAAB-B90D188E4EFE}"/>
    <dgm:cxn modelId="{EA015E0F-5E05-4D84-9A4B-4DFA4A0C78CD}" type="presOf" srcId="{06207692-1235-4B61-AE52-9C3A49CA2B17}" destId="{8E681B81-62DB-403A-A4FE-38E39D833F80}" srcOrd="0" destOrd="0" presId="urn:microsoft.com/office/officeart/2005/8/layout/radial1"/>
    <dgm:cxn modelId="{1942082B-9BBB-4EBD-B721-9CB314E0EBC3}" type="presOf" srcId="{9D571734-5CEC-42CF-91F2-C8C1F0482477}" destId="{E73F53C5-D48B-4E61-A003-10E0827D2EEA}" srcOrd="0" destOrd="0" presId="urn:microsoft.com/office/officeart/2005/8/layout/radial1"/>
    <dgm:cxn modelId="{2A7D3139-5297-4B6F-BB4D-C81DE4FFCB55}" type="presOf" srcId="{935D2454-BECD-4C73-ACA6-259B7FE9D6D3}" destId="{BA6ECF6B-0B66-462C-B545-CFA1BDD1B9A0}" srcOrd="1" destOrd="0" presId="urn:microsoft.com/office/officeart/2005/8/layout/radial1"/>
    <dgm:cxn modelId="{59376B3E-2B7C-4995-8DC6-714FB55DA7E2}" type="presOf" srcId="{6197AB23-6312-46E2-B3C1-0DF54DA2C73E}" destId="{F9EA9E4B-9F52-46B2-83DB-10B0CEAE75AA}" srcOrd="0" destOrd="0" presId="urn:microsoft.com/office/officeart/2005/8/layout/radial1"/>
    <dgm:cxn modelId="{B64D923F-DC52-4BC8-B1D7-C2A23B71831E}" type="presOf" srcId="{4F5120B3-439D-45F7-A581-86F712F11C0C}" destId="{8AEECA88-85DF-4065-97F7-3103ED0B9DF2}" srcOrd="0" destOrd="0" presId="urn:microsoft.com/office/officeart/2005/8/layout/radial1"/>
    <dgm:cxn modelId="{7F5A3540-896B-4E3C-BE7A-7FA5CE113D47}" type="presOf" srcId="{06207692-1235-4B61-AE52-9C3A49CA2B17}" destId="{52AF1570-2BD1-4713-9CE2-E9D75FA98857}" srcOrd="1" destOrd="0" presId="urn:microsoft.com/office/officeart/2005/8/layout/radial1"/>
    <dgm:cxn modelId="{849C1A61-01C6-48F8-8552-8CBF6591B7CA}" type="presOf" srcId="{08ACA92F-2325-451E-A583-71F898EBA3A0}" destId="{68D510F7-CF25-424D-A013-EA66E4AB8357}" srcOrd="0" destOrd="0" presId="urn:microsoft.com/office/officeart/2005/8/layout/radial1"/>
    <dgm:cxn modelId="{896AA962-8D25-4235-A2BC-E3BA1C7ED5BB}" type="presOf" srcId="{82B40686-148F-4C6A-AE9F-24FABA68D063}" destId="{6459614C-01B6-4432-A332-74CC71A5656E}" srcOrd="0" destOrd="0" presId="urn:microsoft.com/office/officeart/2005/8/layout/radial1"/>
    <dgm:cxn modelId="{D4D9F565-2328-4658-A5C8-CA9FAD068F3E}" type="presOf" srcId="{4F5120B3-439D-45F7-A581-86F712F11C0C}" destId="{0B60876D-D255-4A3B-A237-1035BE113803}" srcOrd="1" destOrd="0" presId="urn:microsoft.com/office/officeart/2005/8/layout/radial1"/>
    <dgm:cxn modelId="{846E3047-C0D6-404D-9D7A-93B7B7257B36}" type="presOf" srcId="{9D571734-5CEC-42CF-91F2-C8C1F0482477}" destId="{429672B3-A304-40E8-B676-D559C063867B}" srcOrd="1" destOrd="0" presId="urn:microsoft.com/office/officeart/2005/8/layout/radial1"/>
    <dgm:cxn modelId="{EA43FD70-06BE-4A5E-92D7-35722F18A4B1}" type="presOf" srcId="{F1872321-A219-40BC-82E7-1C61DBBEB543}" destId="{CBA74F5D-7CEB-4272-97E0-F4E504519928}" srcOrd="0" destOrd="0" presId="urn:microsoft.com/office/officeart/2005/8/layout/radial1"/>
    <dgm:cxn modelId="{31DC6E58-A479-4E08-A8AB-7E8A747D7D9D}" type="presOf" srcId="{935D2454-BECD-4C73-ACA6-259B7FE9D6D3}" destId="{27FF4D9C-3382-4F36-97A0-E8838669C108}" srcOrd="0" destOrd="0" presId="urn:microsoft.com/office/officeart/2005/8/layout/radial1"/>
    <dgm:cxn modelId="{C0A6828B-4F74-4705-9389-D44D88B17BD7}" type="presOf" srcId="{280B8ED7-31CE-407E-BBBD-5671BADE1E07}" destId="{B3019FEA-95FD-4D50-8F6E-50E25F4E0DEA}" srcOrd="0" destOrd="0" presId="urn:microsoft.com/office/officeart/2005/8/layout/radial1"/>
    <dgm:cxn modelId="{DBA8368E-09D2-408B-BF05-EBF7C845B34B}" type="presOf" srcId="{3C6940E2-AE2F-4EBF-A989-E742E75C089B}" destId="{CAF154EC-3DDE-4EFA-A8B1-0D573098B869}" srcOrd="1" destOrd="0" presId="urn:microsoft.com/office/officeart/2005/8/layout/radial1"/>
    <dgm:cxn modelId="{7F8C71A5-A3F0-4B18-8E0E-B896735C6C26}" srcId="{E4645258-3DEA-4F85-AD3F-6D1B39D92524}" destId="{6197AB23-6312-46E2-B3C1-0DF54DA2C73E}" srcOrd="0" destOrd="0" parTransId="{A28F16D4-0E5B-4273-8097-B3164796CE46}" sibTransId="{9BD0BF6A-84E1-4542-82BD-109C9D4A7245}"/>
    <dgm:cxn modelId="{AC9A85A7-8FF0-44E0-87F6-7B3E042E0F9E}" srcId="{6197AB23-6312-46E2-B3C1-0DF54DA2C73E}" destId="{82B40686-148F-4C6A-AE9F-24FABA68D063}" srcOrd="2" destOrd="0" parTransId="{4F5120B3-439D-45F7-A581-86F712F11C0C}" sibTransId="{3B035B13-2A7D-4639-B4EA-DCDA11E34F09}"/>
    <dgm:cxn modelId="{DA38B9C2-E00D-4CE0-8FA5-2547D4BD5E0F}" srcId="{6197AB23-6312-46E2-B3C1-0DF54DA2C73E}" destId="{F1872321-A219-40BC-82E7-1C61DBBEB543}" srcOrd="0" destOrd="0" parTransId="{06207692-1235-4B61-AE52-9C3A49CA2B17}" sibTransId="{C93363B3-A4DD-45D7-A04C-80F358E0F060}"/>
    <dgm:cxn modelId="{9A0AD4C2-D10D-4775-958D-F6A2EF0C2DF7}" type="presOf" srcId="{E4645258-3DEA-4F85-AD3F-6D1B39D92524}" destId="{21ED41F4-9385-4DB4-980C-AF2509A7067D}" srcOrd="0" destOrd="0" presId="urn:microsoft.com/office/officeart/2005/8/layout/radial1"/>
    <dgm:cxn modelId="{CCE6F3C6-3DEB-47AF-8D27-E129813FDF80}" srcId="{6197AB23-6312-46E2-B3C1-0DF54DA2C73E}" destId="{280B8ED7-31CE-407E-BBBD-5671BADE1E07}" srcOrd="3" destOrd="0" parTransId="{3C6940E2-AE2F-4EBF-A989-E742E75C089B}" sibTransId="{41043B53-967F-4B2E-8005-C8EDA8A8A883}"/>
    <dgm:cxn modelId="{89B916DA-C969-46D2-8FAE-2552A85BD964}" srcId="{6197AB23-6312-46E2-B3C1-0DF54DA2C73E}" destId="{08ACA92F-2325-451E-A583-71F898EBA3A0}" srcOrd="1" destOrd="0" parTransId="{9D571734-5CEC-42CF-91F2-C8C1F0482477}" sibTransId="{7F6FD789-CA3B-4225-811C-365FD2E1F4A9}"/>
    <dgm:cxn modelId="{296CB9F1-CA2D-4B16-9F69-1E6F36EF4E2B}" type="presOf" srcId="{02E7C150-5CAF-4837-9021-60277CCD6D2D}" destId="{904FA4B3-F617-419F-8313-D401DF67C0C5}" srcOrd="0" destOrd="0" presId="urn:microsoft.com/office/officeart/2005/8/layout/radial1"/>
    <dgm:cxn modelId="{701E42DD-4BF3-4281-BE57-E8268621383A}" type="presParOf" srcId="{21ED41F4-9385-4DB4-980C-AF2509A7067D}" destId="{F9EA9E4B-9F52-46B2-83DB-10B0CEAE75AA}" srcOrd="0" destOrd="0" presId="urn:microsoft.com/office/officeart/2005/8/layout/radial1"/>
    <dgm:cxn modelId="{3B7742D5-51C2-400A-8939-377712E87547}" type="presParOf" srcId="{21ED41F4-9385-4DB4-980C-AF2509A7067D}" destId="{8E681B81-62DB-403A-A4FE-38E39D833F80}" srcOrd="1" destOrd="0" presId="urn:microsoft.com/office/officeart/2005/8/layout/radial1"/>
    <dgm:cxn modelId="{811BFD55-56E0-4F74-962D-D80F98979DF3}" type="presParOf" srcId="{8E681B81-62DB-403A-A4FE-38E39D833F80}" destId="{52AF1570-2BD1-4713-9CE2-E9D75FA98857}" srcOrd="0" destOrd="0" presId="urn:microsoft.com/office/officeart/2005/8/layout/radial1"/>
    <dgm:cxn modelId="{C18FFA92-192E-48A0-9A73-12EC97064C50}" type="presParOf" srcId="{21ED41F4-9385-4DB4-980C-AF2509A7067D}" destId="{CBA74F5D-7CEB-4272-97E0-F4E504519928}" srcOrd="2" destOrd="0" presId="urn:microsoft.com/office/officeart/2005/8/layout/radial1"/>
    <dgm:cxn modelId="{FA790030-6E80-4CF9-B032-80ABF1B0608D}" type="presParOf" srcId="{21ED41F4-9385-4DB4-980C-AF2509A7067D}" destId="{E73F53C5-D48B-4E61-A003-10E0827D2EEA}" srcOrd="3" destOrd="0" presId="urn:microsoft.com/office/officeart/2005/8/layout/radial1"/>
    <dgm:cxn modelId="{CD7F58BD-B2F7-4905-959E-D90C5D455DB3}" type="presParOf" srcId="{E73F53C5-D48B-4E61-A003-10E0827D2EEA}" destId="{429672B3-A304-40E8-B676-D559C063867B}" srcOrd="0" destOrd="0" presId="urn:microsoft.com/office/officeart/2005/8/layout/radial1"/>
    <dgm:cxn modelId="{5C416270-45F5-429D-AB5B-D6E9213E898B}" type="presParOf" srcId="{21ED41F4-9385-4DB4-980C-AF2509A7067D}" destId="{68D510F7-CF25-424D-A013-EA66E4AB8357}" srcOrd="4" destOrd="0" presId="urn:microsoft.com/office/officeart/2005/8/layout/radial1"/>
    <dgm:cxn modelId="{E2FA11E3-42AE-456C-9D5B-C6E06EA7E9CE}" type="presParOf" srcId="{21ED41F4-9385-4DB4-980C-AF2509A7067D}" destId="{8AEECA88-85DF-4065-97F7-3103ED0B9DF2}" srcOrd="5" destOrd="0" presId="urn:microsoft.com/office/officeart/2005/8/layout/radial1"/>
    <dgm:cxn modelId="{91B5EED9-3962-477D-BCEC-D53D99C2A815}" type="presParOf" srcId="{8AEECA88-85DF-4065-97F7-3103ED0B9DF2}" destId="{0B60876D-D255-4A3B-A237-1035BE113803}" srcOrd="0" destOrd="0" presId="urn:microsoft.com/office/officeart/2005/8/layout/radial1"/>
    <dgm:cxn modelId="{F74CE52D-8E0D-4168-B816-4C00CB6FE911}" type="presParOf" srcId="{21ED41F4-9385-4DB4-980C-AF2509A7067D}" destId="{6459614C-01B6-4432-A332-74CC71A5656E}" srcOrd="6" destOrd="0" presId="urn:microsoft.com/office/officeart/2005/8/layout/radial1"/>
    <dgm:cxn modelId="{744459B0-8C3E-49DD-9675-56B85BCE97DC}" type="presParOf" srcId="{21ED41F4-9385-4DB4-980C-AF2509A7067D}" destId="{CF7D173B-8EAD-420B-AEDF-C406084E348B}" srcOrd="7" destOrd="0" presId="urn:microsoft.com/office/officeart/2005/8/layout/radial1"/>
    <dgm:cxn modelId="{AD33CD98-D1CD-4DFE-9E82-562138E929E1}" type="presParOf" srcId="{CF7D173B-8EAD-420B-AEDF-C406084E348B}" destId="{CAF154EC-3DDE-4EFA-A8B1-0D573098B869}" srcOrd="0" destOrd="0" presId="urn:microsoft.com/office/officeart/2005/8/layout/radial1"/>
    <dgm:cxn modelId="{EA6D0625-2C6D-458F-B6C4-D27F81330C60}" type="presParOf" srcId="{21ED41F4-9385-4DB4-980C-AF2509A7067D}" destId="{B3019FEA-95FD-4D50-8F6E-50E25F4E0DEA}" srcOrd="8" destOrd="0" presId="urn:microsoft.com/office/officeart/2005/8/layout/radial1"/>
    <dgm:cxn modelId="{A738FCBA-5221-4F0D-97BA-03951AA5BA74}" type="presParOf" srcId="{21ED41F4-9385-4DB4-980C-AF2509A7067D}" destId="{27FF4D9C-3382-4F36-97A0-E8838669C108}" srcOrd="9" destOrd="0" presId="urn:microsoft.com/office/officeart/2005/8/layout/radial1"/>
    <dgm:cxn modelId="{394405C7-BE9A-4D5F-927C-217CDAE3739E}" type="presParOf" srcId="{27FF4D9C-3382-4F36-97A0-E8838669C108}" destId="{BA6ECF6B-0B66-462C-B545-CFA1BDD1B9A0}" srcOrd="0" destOrd="0" presId="urn:microsoft.com/office/officeart/2005/8/layout/radial1"/>
    <dgm:cxn modelId="{A27AF048-F260-4222-A06F-60B137ABB414}" type="presParOf" srcId="{21ED41F4-9385-4DB4-980C-AF2509A7067D}" destId="{904FA4B3-F617-419F-8313-D401DF67C0C5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EA9E4B-9F52-46B2-83DB-10B0CEAE75AA}">
      <dsp:nvSpPr>
        <dsp:cNvPr id="0" name=""/>
        <dsp:cNvSpPr/>
      </dsp:nvSpPr>
      <dsp:spPr>
        <a:xfrm>
          <a:off x="2447001" y="1580461"/>
          <a:ext cx="1201996" cy="1201996"/>
        </a:xfrm>
        <a:prstGeom prst="ellipse">
          <a:avLst/>
        </a:prstGeom>
        <a:solidFill>
          <a:schemeClr val="lt1"/>
        </a:solidFill>
        <a:ln w="317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500" kern="1200" dirty="0"/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500" kern="1200" dirty="0"/>
        </a:p>
      </dsp:txBody>
      <dsp:txXfrm>
        <a:off x="2623029" y="1756489"/>
        <a:ext cx="849940" cy="849940"/>
      </dsp:txXfrm>
    </dsp:sp>
    <dsp:sp modelId="{8E681B81-62DB-403A-A4FE-38E39D833F80}">
      <dsp:nvSpPr>
        <dsp:cNvPr id="0" name=""/>
        <dsp:cNvSpPr/>
      </dsp:nvSpPr>
      <dsp:spPr>
        <a:xfrm rot="16200000">
          <a:off x="2866418" y="1381133"/>
          <a:ext cx="363163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363163" y="17746"/>
              </a:lnTo>
            </a:path>
          </a:pathLst>
        </a:custGeom>
        <a:noFill/>
        <a:ln w="317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3038920" y="1389800"/>
        <a:ext cx="18158" cy="18158"/>
      </dsp:txXfrm>
    </dsp:sp>
    <dsp:sp modelId="{CBA74F5D-7CEB-4272-97E0-F4E504519928}">
      <dsp:nvSpPr>
        <dsp:cNvPr id="0" name=""/>
        <dsp:cNvSpPr/>
      </dsp:nvSpPr>
      <dsp:spPr>
        <a:xfrm>
          <a:off x="2447001" y="15301"/>
          <a:ext cx="1201996" cy="12019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noFill/>
          <a:prstDash val="solid"/>
        </a:ln>
        <a:effectLst>
          <a:outerShdw blurRad="254000" dist="12700" dir="2400000" sx="106000" sy="106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500" kern="1200" dirty="0"/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500" kern="1200" dirty="0"/>
        </a:p>
      </dsp:txBody>
      <dsp:txXfrm>
        <a:off x="2623029" y="191329"/>
        <a:ext cx="849940" cy="849940"/>
      </dsp:txXfrm>
    </dsp:sp>
    <dsp:sp modelId="{E73F53C5-D48B-4E61-A003-10E0827D2EEA}">
      <dsp:nvSpPr>
        <dsp:cNvPr id="0" name=""/>
        <dsp:cNvSpPr/>
      </dsp:nvSpPr>
      <dsp:spPr>
        <a:xfrm rot="20520000">
          <a:off x="3610696" y="1921882"/>
          <a:ext cx="363163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363163" y="17746"/>
              </a:lnTo>
            </a:path>
          </a:pathLst>
        </a:custGeom>
        <a:noFill/>
        <a:ln w="317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3783198" y="1930549"/>
        <a:ext cx="18158" cy="18158"/>
      </dsp:txXfrm>
    </dsp:sp>
    <dsp:sp modelId="{68D510F7-CF25-424D-A013-EA66E4AB8357}">
      <dsp:nvSpPr>
        <dsp:cNvPr id="0" name=""/>
        <dsp:cNvSpPr/>
      </dsp:nvSpPr>
      <dsp:spPr>
        <a:xfrm>
          <a:off x="3935557" y="1096800"/>
          <a:ext cx="1201996" cy="12019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noFill/>
          <a:prstDash val="solid"/>
        </a:ln>
        <a:effectLst>
          <a:outerShdw blurRad="254000" dist="12700" dir="2400000" sx="106000" sy="106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500" kern="1200" dirty="0"/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500" kern="1200" dirty="0"/>
        </a:p>
      </dsp:txBody>
      <dsp:txXfrm>
        <a:off x="4111585" y="1272828"/>
        <a:ext cx="849940" cy="849940"/>
      </dsp:txXfrm>
    </dsp:sp>
    <dsp:sp modelId="{8AEECA88-85DF-4065-97F7-3103ED0B9DF2}">
      <dsp:nvSpPr>
        <dsp:cNvPr id="0" name=""/>
        <dsp:cNvSpPr/>
      </dsp:nvSpPr>
      <dsp:spPr>
        <a:xfrm rot="3240000">
          <a:off x="3326407" y="2796833"/>
          <a:ext cx="363163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363163" y="17746"/>
              </a:lnTo>
            </a:path>
          </a:pathLst>
        </a:custGeom>
        <a:noFill/>
        <a:ln w="317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3498909" y="2805500"/>
        <a:ext cx="18158" cy="18158"/>
      </dsp:txXfrm>
    </dsp:sp>
    <dsp:sp modelId="{6459614C-01B6-4432-A332-74CC71A5656E}">
      <dsp:nvSpPr>
        <dsp:cNvPr id="0" name=""/>
        <dsp:cNvSpPr/>
      </dsp:nvSpPr>
      <dsp:spPr>
        <a:xfrm>
          <a:off x="3366979" y="2846702"/>
          <a:ext cx="1201996" cy="12019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noFill/>
          <a:prstDash val="solid"/>
        </a:ln>
        <a:effectLst>
          <a:outerShdw blurRad="254000" dist="12700" dir="2400000" sx="106000" sy="106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500" kern="1200" dirty="0"/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500" kern="1200" dirty="0"/>
        </a:p>
      </dsp:txBody>
      <dsp:txXfrm>
        <a:off x="3543007" y="3022730"/>
        <a:ext cx="849940" cy="849940"/>
      </dsp:txXfrm>
    </dsp:sp>
    <dsp:sp modelId="{CF7D173B-8EAD-420B-AEDF-C406084E348B}">
      <dsp:nvSpPr>
        <dsp:cNvPr id="0" name=""/>
        <dsp:cNvSpPr/>
      </dsp:nvSpPr>
      <dsp:spPr>
        <a:xfrm rot="7560000">
          <a:off x="2406429" y="2796833"/>
          <a:ext cx="363163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363163" y="17746"/>
              </a:lnTo>
            </a:path>
          </a:pathLst>
        </a:custGeom>
        <a:noFill/>
        <a:ln w="317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 rot="10800000">
        <a:off x="2578932" y="2805500"/>
        <a:ext cx="18158" cy="18158"/>
      </dsp:txXfrm>
    </dsp:sp>
    <dsp:sp modelId="{B3019FEA-95FD-4D50-8F6E-50E25F4E0DEA}">
      <dsp:nvSpPr>
        <dsp:cNvPr id="0" name=""/>
        <dsp:cNvSpPr/>
      </dsp:nvSpPr>
      <dsp:spPr>
        <a:xfrm>
          <a:off x="1527024" y="2846702"/>
          <a:ext cx="1201996" cy="12019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noFill/>
          <a:prstDash val="solid"/>
        </a:ln>
        <a:effectLst>
          <a:outerShdw blurRad="254000" dist="12700" dir="2400000" sx="106000" sy="106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500" kern="1200" dirty="0"/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500" kern="1200" dirty="0"/>
        </a:p>
      </dsp:txBody>
      <dsp:txXfrm>
        <a:off x="1703052" y="3022730"/>
        <a:ext cx="849940" cy="849940"/>
      </dsp:txXfrm>
    </dsp:sp>
    <dsp:sp modelId="{27FF4D9C-3382-4F36-97A0-E8838669C108}">
      <dsp:nvSpPr>
        <dsp:cNvPr id="0" name=""/>
        <dsp:cNvSpPr/>
      </dsp:nvSpPr>
      <dsp:spPr>
        <a:xfrm rot="11880000">
          <a:off x="2122140" y="1921882"/>
          <a:ext cx="363163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363163" y="17746"/>
              </a:lnTo>
            </a:path>
          </a:pathLst>
        </a:custGeom>
        <a:noFill/>
        <a:ln w="317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 rot="10800000">
        <a:off x="2294643" y="1930549"/>
        <a:ext cx="18158" cy="18158"/>
      </dsp:txXfrm>
    </dsp:sp>
    <dsp:sp modelId="{904FA4B3-F617-419F-8313-D401DF67C0C5}">
      <dsp:nvSpPr>
        <dsp:cNvPr id="0" name=""/>
        <dsp:cNvSpPr/>
      </dsp:nvSpPr>
      <dsp:spPr>
        <a:xfrm>
          <a:off x="958446" y="1096800"/>
          <a:ext cx="1201996" cy="12019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noFill/>
          <a:prstDash val="solid"/>
        </a:ln>
        <a:effectLst>
          <a:outerShdw blurRad="254000" dist="12700" dir="2400000" sx="106000" sy="106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500" kern="1200" dirty="0"/>
        </a:p>
      </dsp:txBody>
      <dsp:txXfrm>
        <a:off x="1134474" y="1272828"/>
        <a:ext cx="849940" cy="8499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BB36F-BCD3-B940-8CB4-CB796077A152}" type="datetimeFigureOut">
              <a:rPr lang="fr-FR" smtClean="0"/>
              <a:pPr/>
              <a:t>13/11/2023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761BA4-43D5-ED49-A2CB-DF3C8352333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90283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32BEA8-63FA-C64B-B9D8-D87556E20AF0}" type="datetimeFigureOut">
              <a:rPr lang="fr-FR" smtClean="0"/>
              <a:pPr/>
              <a:t>13/11/2023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92BBF-0D5D-E249-90F2-431722A27B4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3246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2BBF-0D5D-E249-90F2-431722A27B4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77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2BBF-0D5D-E249-90F2-431722A27B4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8592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2BBF-0D5D-E249-90F2-431722A27B4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9806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2BBF-0D5D-E249-90F2-431722A27B4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0524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2BBF-0D5D-E249-90F2-431722A27B4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0068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2BBF-0D5D-E249-90F2-431722A27B4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5826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2BBF-0D5D-E249-90F2-431722A27B4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370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2BBF-0D5D-E249-90F2-431722A27B4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1372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92BBF-0D5D-E249-90F2-431722A27B4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712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emf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emf"/><Relationship Id="rId7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emf"/><Relationship Id="rId7" Type="http://schemas.openxmlformats.org/officeDocument/2006/relationships/image" Target="../media/image10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1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369983" y="3345217"/>
            <a:ext cx="6400800" cy="608139"/>
          </a:xfrm>
          <a:prstGeom prst="rect">
            <a:avLst/>
          </a:prstGeom>
        </p:spPr>
        <p:txBody>
          <a:bodyPr anchor="b" anchorCtr="0"/>
          <a:lstStyle>
            <a:lvl1pPr algn="ctr">
              <a:defRPr sz="3000" b="0" cap="none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FR" dirty="0"/>
              <a:t>TITRE DE LA PRESENTATION</a:t>
            </a:r>
            <a:endParaRPr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980491" y="2894156"/>
            <a:ext cx="5181601" cy="343661"/>
          </a:xfrm>
          <a:prstGeom prst="rect">
            <a:avLst/>
          </a:prstGeo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1400" baseline="0">
                <a:solidFill>
                  <a:schemeClr val="bg2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NOM DE L’EVENEMENT - DATE - LIEU</a:t>
            </a:r>
          </a:p>
        </p:txBody>
      </p:sp>
      <p:sp>
        <p:nvSpPr>
          <p:cNvPr id="14" name="Espace réservé du texte 18"/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4051300"/>
            <a:ext cx="5181600" cy="59055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SOUS TITRE</a:t>
            </a:r>
          </a:p>
        </p:txBody>
      </p:sp>
      <p:sp>
        <p:nvSpPr>
          <p:cNvPr id="15" name="Espace réservé du contenu 22"/>
          <p:cNvSpPr>
            <a:spLocks noGrp="1"/>
          </p:cNvSpPr>
          <p:nvPr>
            <p:ph sz="quarter" idx="14" hasCustomPrompt="1"/>
          </p:nvPr>
        </p:nvSpPr>
        <p:spPr>
          <a:xfrm>
            <a:off x="1981200" y="4713288"/>
            <a:ext cx="5181600" cy="465137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500" baseline="0">
                <a:solidFill>
                  <a:srgbClr val="05396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AUTEUR, AUTEURS</a:t>
            </a:r>
          </a:p>
        </p:txBody>
      </p:sp>
      <p:pic>
        <p:nvPicPr>
          <p:cNvPr id="2" name="Image 1" descr="Logo-UCCS-01.eps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2" t="2643" r="2983" b="3965"/>
          <a:stretch/>
        </p:blipFill>
        <p:spPr>
          <a:xfrm>
            <a:off x="3220872" y="232012"/>
            <a:ext cx="2736376" cy="1972101"/>
          </a:xfrm>
          <a:prstGeom prst="rect">
            <a:avLst/>
          </a:prstGeom>
          <a:ln w="9525">
            <a:solidFill>
              <a:schemeClr val="bg1"/>
            </a:solidFill>
          </a:ln>
        </p:spPr>
      </p:pic>
      <p:pic>
        <p:nvPicPr>
          <p:cNvPr id="17" name="Image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323" y="6243371"/>
            <a:ext cx="632371" cy="443063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216" y="6237595"/>
            <a:ext cx="1175816" cy="454614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985" y="6253646"/>
            <a:ext cx="814751" cy="422513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910" y="6343673"/>
            <a:ext cx="894207" cy="242458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866" y="6237146"/>
            <a:ext cx="517712" cy="455512"/>
          </a:xfrm>
          <a:prstGeom prst="rect">
            <a:avLst/>
          </a:prstGeom>
        </p:spPr>
      </p:pic>
      <p:pic>
        <p:nvPicPr>
          <p:cNvPr id="23" name="Image 22" descr="Centralelille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027" y="6285556"/>
            <a:ext cx="1002592" cy="358693"/>
          </a:xfrm>
          <a:prstGeom prst="rect">
            <a:avLst/>
          </a:prstGeom>
        </p:spPr>
      </p:pic>
      <p:pic>
        <p:nvPicPr>
          <p:cNvPr id="24" name="Image 23" descr="IC_logo_quadri.jp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105" y="6298144"/>
            <a:ext cx="672099" cy="374412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2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3590309" y="2723128"/>
            <a:ext cx="5373232" cy="974561"/>
          </a:xfrm>
          <a:prstGeom prst="rect">
            <a:avLst/>
          </a:prstGeom>
        </p:spPr>
        <p:txBody>
          <a:bodyPr anchor="b" anchorCtr="0"/>
          <a:lstStyle>
            <a:lvl1pPr algn="l">
              <a:defRPr sz="3000" b="0" cap="none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FR" dirty="0"/>
              <a:t>TITRE DE LA PRESENTATION</a:t>
            </a:r>
            <a:endParaRPr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590309" y="2044473"/>
            <a:ext cx="5181601" cy="34366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spcBef>
                <a:spcPts val="300"/>
              </a:spcBef>
              <a:buNone/>
              <a:defRPr sz="1400" baseline="0">
                <a:solidFill>
                  <a:schemeClr val="tx1">
                    <a:lumMod val="20000"/>
                    <a:lumOff val="80000"/>
                  </a:schemeClr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NOM DE L’EVENEMENT - DATE - LIEU</a:t>
            </a:r>
          </a:p>
        </p:txBody>
      </p:sp>
      <p:sp>
        <p:nvSpPr>
          <p:cNvPr id="14" name="Espace réservé du texte 18"/>
          <p:cNvSpPr>
            <a:spLocks noGrp="1"/>
          </p:cNvSpPr>
          <p:nvPr>
            <p:ph type="body" sz="quarter" idx="13" hasCustomPrompt="1"/>
          </p:nvPr>
        </p:nvSpPr>
        <p:spPr>
          <a:xfrm>
            <a:off x="3590309" y="3697689"/>
            <a:ext cx="5181600" cy="590550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SOUS TITRE</a:t>
            </a:r>
          </a:p>
        </p:txBody>
      </p:sp>
      <p:sp>
        <p:nvSpPr>
          <p:cNvPr id="15" name="Espace réservé du contenu 22"/>
          <p:cNvSpPr>
            <a:spLocks noGrp="1"/>
          </p:cNvSpPr>
          <p:nvPr>
            <p:ph sz="quarter" idx="14" hasCustomPrompt="1"/>
          </p:nvPr>
        </p:nvSpPr>
        <p:spPr>
          <a:xfrm>
            <a:off x="301526" y="2772680"/>
            <a:ext cx="2917022" cy="465137"/>
          </a:xfrm>
          <a:prstGeom prst="rect">
            <a:avLst/>
          </a:prstGeom>
        </p:spPr>
        <p:txBody>
          <a:bodyPr vert="horz"/>
          <a:lstStyle>
            <a:lvl1pPr marL="0" indent="0" algn="r">
              <a:buNone/>
              <a:defRPr sz="1500" baseline="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AUTEUR, AUTEURS</a:t>
            </a:r>
          </a:p>
        </p:txBody>
      </p:sp>
      <p:pic>
        <p:nvPicPr>
          <p:cNvPr id="16" name="Image 15" descr="Logo-UCCS-01.eps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" t="2578" r="3385" b="2502"/>
          <a:stretch/>
        </p:blipFill>
        <p:spPr>
          <a:xfrm>
            <a:off x="390250" y="232012"/>
            <a:ext cx="2828297" cy="2053988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324" y="5143097"/>
            <a:ext cx="632371" cy="443063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21" y="5137321"/>
            <a:ext cx="1175816" cy="454614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482" y="5153372"/>
            <a:ext cx="814751" cy="422513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641" y="5846342"/>
            <a:ext cx="909852" cy="246700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323" y="6234161"/>
            <a:ext cx="517712" cy="455512"/>
          </a:xfrm>
          <a:prstGeom prst="rect">
            <a:avLst/>
          </a:prstGeom>
        </p:spPr>
      </p:pic>
      <p:pic>
        <p:nvPicPr>
          <p:cNvPr id="18" name="Image 17" descr="Centralelille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71" y="5818972"/>
            <a:ext cx="1002592" cy="358693"/>
          </a:xfrm>
          <a:prstGeom prst="rect">
            <a:avLst/>
          </a:prstGeom>
        </p:spPr>
      </p:pic>
      <p:pic>
        <p:nvPicPr>
          <p:cNvPr id="19" name="Image 18" descr="IC_logo_quadri.jp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26" y="6315261"/>
            <a:ext cx="672099" cy="3744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3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69983" y="3345217"/>
            <a:ext cx="6400800" cy="608139"/>
          </a:xfrm>
          <a:prstGeom prst="rect">
            <a:avLst/>
          </a:prstGeom>
        </p:spPr>
        <p:txBody>
          <a:bodyPr anchor="b" anchorCtr="0"/>
          <a:lstStyle>
            <a:lvl1pPr algn="ctr">
              <a:defRPr sz="3000" b="0" cap="none" baseline="0">
                <a:solidFill>
                  <a:srgbClr val="249F72"/>
                </a:solidFill>
                <a:latin typeface="Arial"/>
                <a:cs typeface="Arial"/>
              </a:defRPr>
            </a:lvl1pPr>
          </a:lstStyle>
          <a:p>
            <a:r>
              <a:rPr lang="fr-FR" dirty="0"/>
              <a:t>TITRE DE LA PRESENTATION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980491" y="2894156"/>
            <a:ext cx="5181601" cy="343661"/>
          </a:xfrm>
          <a:prstGeom prst="rect">
            <a:avLst/>
          </a:prstGeo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1400" baseline="0">
                <a:solidFill>
                  <a:srgbClr val="053966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NOM DE L’EVENEMENT - DATE - LIEU</a:t>
            </a: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4051300"/>
            <a:ext cx="5181600" cy="59055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rgbClr val="249F7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SOUS TITRE</a:t>
            </a:r>
          </a:p>
        </p:txBody>
      </p:sp>
      <p:sp>
        <p:nvSpPr>
          <p:cNvPr id="23" name="Espace réservé du contenu 22"/>
          <p:cNvSpPr>
            <a:spLocks noGrp="1"/>
          </p:cNvSpPr>
          <p:nvPr>
            <p:ph sz="quarter" idx="14" hasCustomPrompt="1"/>
          </p:nvPr>
        </p:nvSpPr>
        <p:spPr>
          <a:xfrm>
            <a:off x="1981200" y="4713288"/>
            <a:ext cx="5181600" cy="465137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500" baseline="0">
                <a:solidFill>
                  <a:srgbClr val="05396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AUTEUR, AUTEURS</a:t>
            </a:r>
          </a:p>
        </p:txBody>
      </p:sp>
      <p:pic>
        <p:nvPicPr>
          <p:cNvPr id="13" name="Image 12" descr="Logo-UCCS-01.eps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" t="2643" r="2289" b="3642"/>
          <a:stretch/>
        </p:blipFill>
        <p:spPr>
          <a:xfrm>
            <a:off x="3173104" y="232012"/>
            <a:ext cx="2804615" cy="197892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323" y="6243371"/>
            <a:ext cx="632371" cy="443063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216" y="6237595"/>
            <a:ext cx="1175816" cy="454614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985" y="6253646"/>
            <a:ext cx="814751" cy="422513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910" y="6343673"/>
            <a:ext cx="894207" cy="242458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866" y="6237146"/>
            <a:ext cx="517712" cy="455512"/>
          </a:xfrm>
          <a:prstGeom prst="rect">
            <a:avLst/>
          </a:prstGeom>
        </p:spPr>
      </p:pic>
      <p:pic>
        <p:nvPicPr>
          <p:cNvPr id="20" name="Image 19" descr="Centralelille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027" y="6285556"/>
            <a:ext cx="1002592" cy="358693"/>
          </a:xfrm>
          <a:prstGeom prst="rect">
            <a:avLst/>
          </a:prstGeom>
        </p:spPr>
      </p:pic>
      <p:pic>
        <p:nvPicPr>
          <p:cNvPr id="22" name="Image 21" descr="IC_logo_quadri.jp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105" y="6298144"/>
            <a:ext cx="672099" cy="37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89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1830948"/>
            <a:ext cx="7662864" cy="326716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249F72"/>
              </a:buClr>
              <a:buSzPct val="120000"/>
              <a:buFont typeface="Arial"/>
              <a:buChar char="•"/>
              <a:defRPr>
                <a:solidFill>
                  <a:srgbClr val="249F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92150" indent="-342900">
              <a:buClr>
                <a:srgbClr val="249F72"/>
              </a:buClr>
              <a:buSzPct val="120000"/>
              <a:buFont typeface="Arial"/>
              <a:buChar char="•"/>
              <a:defRPr>
                <a:solidFill>
                  <a:srgbClr val="249F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71550" indent="-285750">
              <a:buClr>
                <a:srgbClr val="249F72"/>
              </a:buClr>
              <a:buSzPct val="120000"/>
              <a:buFont typeface="Arial"/>
              <a:buChar char="•"/>
              <a:defRPr>
                <a:solidFill>
                  <a:srgbClr val="249F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20800" indent="-285750">
              <a:buClr>
                <a:srgbClr val="249F72"/>
              </a:buClr>
              <a:buSzPct val="120000"/>
              <a:buFont typeface="Arial"/>
              <a:buChar char="•"/>
              <a:defRPr>
                <a:solidFill>
                  <a:srgbClr val="249F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49F72"/>
              </a:buClr>
              <a:buSzPct val="120000"/>
              <a:buFont typeface="Arial"/>
              <a:buNone/>
              <a:tabLst/>
              <a:defRPr baseline="0">
                <a:solidFill>
                  <a:srgbClr val="0539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59024" y="6550834"/>
            <a:ext cx="533400" cy="215361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9F2F5E10-5301-4EE6-90D2-A6C4A3F62BED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89613" y="6540066"/>
            <a:ext cx="2895600" cy="215361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670919" y="395122"/>
            <a:ext cx="7014294" cy="1143000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rgbClr val="249F72"/>
                </a:solidFill>
                <a:latin typeface="Arial"/>
                <a:cs typeface="Arial"/>
              </a:defRPr>
            </a:lvl1pPr>
          </a:lstStyle>
          <a:p>
            <a:r>
              <a:rPr lang="fr-FR" dirty="0"/>
              <a:t>CLIQUEZ ET MODIFIEZ LE TITRE</a:t>
            </a:r>
            <a:endParaRPr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9298"/>
            <a:ext cx="2133600" cy="23689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B157C069-F0D7-4203-8286-7AB36BD50D35}" type="datetime1">
              <a:rPr lang="fr-FR" smtClean="0"/>
              <a:pPr/>
              <a:t>13/11/2023</a:t>
            </a:fld>
            <a:endParaRPr lang="en-US" dirty="0"/>
          </a:p>
        </p:txBody>
      </p:sp>
      <p:pic>
        <p:nvPicPr>
          <p:cNvPr id="7" name="Image 6" descr="Logo-UCCS-02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68" y="154739"/>
            <a:ext cx="1463806" cy="10491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 2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670919" y="395122"/>
            <a:ext cx="7014294" cy="1143000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rgbClr val="249F72"/>
                </a:solidFill>
                <a:latin typeface="Arial"/>
                <a:cs typeface="Arial"/>
              </a:defRPr>
            </a:lvl1pPr>
          </a:lstStyle>
          <a:p>
            <a:r>
              <a:rPr lang="fr-FR" dirty="0"/>
              <a:t>CLIQUEZ ET MODIFIEZ LE TITRE</a:t>
            </a:r>
            <a:endParaRPr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9298"/>
            <a:ext cx="2133600" cy="23689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FA5CB5F6-16CB-46ED-A395-A8B49B2ECFBE}" type="datetime1">
              <a:rPr lang="fr-FR" smtClean="0"/>
              <a:pPr/>
              <a:t>13/11/2023</a:t>
            </a:fld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18513" y="6529298"/>
            <a:ext cx="533400" cy="236897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9F2F5E10-5301-4EE6-90D2-A6C4A3F62BED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739775" y="1830948"/>
            <a:ext cx="7662864" cy="326716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249F72"/>
              </a:buClr>
              <a:buSzPct val="120000"/>
              <a:buFont typeface="Arial"/>
              <a:buChar char="•"/>
              <a:defRPr>
                <a:solidFill>
                  <a:srgbClr val="249F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92150" indent="-342900">
              <a:buClr>
                <a:srgbClr val="249F72"/>
              </a:buClr>
              <a:buSzPct val="120000"/>
              <a:buFont typeface="Arial"/>
              <a:buChar char="•"/>
              <a:defRPr>
                <a:solidFill>
                  <a:srgbClr val="249F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71550" indent="-285750">
              <a:buClr>
                <a:srgbClr val="249F72"/>
              </a:buClr>
              <a:buSzPct val="120000"/>
              <a:buFont typeface="Arial"/>
              <a:buChar char="•"/>
              <a:defRPr>
                <a:solidFill>
                  <a:srgbClr val="249F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20800" indent="-285750">
              <a:buClr>
                <a:srgbClr val="249F72"/>
              </a:buClr>
              <a:buSzPct val="120000"/>
              <a:buFont typeface="Arial"/>
              <a:buChar char="•"/>
              <a:defRPr>
                <a:solidFill>
                  <a:srgbClr val="249F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49F72"/>
              </a:buClr>
              <a:buSzPct val="120000"/>
              <a:buFont typeface="Arial"/>
              <a:buNone/>
              <a:tabLst/>
              <a:defRPr baseline="0">
                <a:solidFill>
                  <a:srgbClr val="0539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3" name="Image 2" descr="Logo-UCCS-02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68" y="154739"/>
            <a:ext cx="1463806" cy="1049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87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0919" y="395122"/>
            <a:ext cx="7014294" cy="1143000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rgbClr val="249F72"/>
                </a:solidFill>
                <a:latin typeface="Arial"/>
                <a:cs typeface="Arial"/>
              </a:defRPr>
            </a:lvl1pPr>
          </a:lstStyle>
          <a:p>
            <a:r>
              <a:rPr lang="fr-FR" dirty="0"/>
              <a:t>CLIQUEZ ET MODIFIEZ LE TITRE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07953" y="6439858"/>
            <a:ext cx="533400" cy="236897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249F72"/>
                </a:solidFill>
                <a:latin typeface="Arial"/>
                <a:cs typeface="Arial"/>
              </a:defRPr>
            </a:lvl1pPr>
          </a:lstStyle>
          <a:p>
            <a:fld id="{9F2F5E10-5301-4EE6-90D2-A6C4A3F62BED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739775" y="1830948"/>
            <a:ext cx="7662864" cy="326716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249F72"/>
              </a:buClr>
              <a:buSzPct val="120000"/>
              <a:buFont typeface="Arial"/>
              <a:buChar char="•"/>
              <a:defRPr>
                <a:solidFill>
                  <a:srgbClr val="249F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92150" indent="-342900">
              <a:buClr>
                <a:srgbClr val="249F72"/>
              </a:buClr>
              <a:buSzPct val="120000"/>
              <a:buFont typeface="Arial"/>
              <a:buChar char="•"/>
              <a:defRPr>
                <a:solidFill>
                  <a:srgbClr val="249F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71550" indent="-285750">
              <a:buClr>
                <a:srgbClr val="249F72"/>
              </a:buClr>
              <a:buSzPct val="120000"/>
              <a:buFont typeface="Arial"/>
              <a:buChar char="•"/>
              <a:defRPr>
                <a:solidFill>
                  <a:srgbClr val="249F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20800" indent="-285750">
              <a:buClr>
                <a:srgbClr val="249F72"/>
              </a:buClr>
              <a:buSzPct val="120000"/>
              <a:buFont typeface="Arial"/>
              <a:buChar char="•"/>
              <a:defRPr>
                <a:solidFill>
                  <a:srgbClr val="249F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49F72"/>
              </a:buClr>
              <a:buSzPct val="120000"/>
              <a:buFont typeface="Arial"/>
              <a:buNone/>
              <a:tabLst/>
              <a:defRPr baseline="0">
                <a:solidFill>
                  <a:srgbClr val="0539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Ellipse 8"/>
          <p:cNvSpPr/>
          <p:nvPr/>
        </p:nvSpPr>
        <p:spPr>
          <a:xfrm>
            <a:off x="8578592" y="6377961"/>
            <a:ext cx="374234" cy="374234"/>
          </a:xfrm>
          <a:prstGeom prst="ellipse">
            <a:avLst/>
          </a:prstGeom>
          <a:noFill/>
          <a:ln w="635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9298"/>
            <a:ext cx="2133600" cy="23689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013F7C17-71E4-45F7-8C9A-66D605C291D1}" type="datetime1">
              <a:rPr lang="fr-FR" smtClean="0"/>
              <a:pPr/>
              <a:t>13/11/2023</a:t>
            </a:fld>
            <a:endParaRPr lang="en-US" dirty="0"/>
          </a:p>
        </p:txBody>
      </p:sp>
      <p:sp>
        <p:nvSpPr>
          <p:cNvPr id="7" name="Ellipse 6"/>
          <p:cNvSpPr/>
          <p:nvPr userDrawn="1"/>
        </p:nvSpPr>
        <p:spPr>
          <a:xfrm>
            <a:off x="8578592" y="6377961"/>
            <a:ext cx="374234" cy="374234"/>
          </a:xfrm>
          <a:prstGeom prst="ellipse">
            <a:avLst/>
          </a:prstGeom>
          <a:noFill/>
          <a:ln w="635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 descr="Logo-UCCS-02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68" y="154739"/>
            <a:ext cx="1463806" cy="104912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oleObject" Target="../embeddings/oleObject20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emf"/><Relationship Id="rId4" Type="http://schemas.openxmlformats.org/officeDocument/2006/relationships/oleObject" Target="../embeddings/oleObject2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image" Target="../media/image29.emf"/><Relationship Id="rId7" Type="http://schemas.openxmlformats.org/officeDocument/2006/relationships/image" Target="../media/image31.emf"/><Relationship Id="rId2" Type="http://schemas.openxmlformats.org/officeDocument/2006/relationships/oleObject" Target="../embeddings/oleObject23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30.emf"/><Relationship Id="rId4" Type="http://schemas.openxmlformats.org/officeDocument/2006/relationships/oleObject" Target="../embeddings/oleObject24.bin"/><Relationship Id="rId9" Type="http://schemas.openxmlformats.org/officeDocument/2006/relationships/image" Target="../media/image2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oleObject" Target="../embeddings/oleObject27.bin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oleObject" Target="../embeddings/oleObject28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emf"/><Relationship Id="rId4" Type="http://schemas.openxmlformats.org/officeDocument/2006/relationships/oleObject" Target="../embeddings/oleObject2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oleObject" Target="../embeddings/oleObject30.bin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oleObject" Target="../embeddings/oleObject31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emf"/><Relationship Id="rId4" Type="http://schemas.openxmlformats.org/officeDocument/2006/relationships/oleObject" Target="../embeddings/oleObject3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oleObject" Target="../embeddings/oleObject33.bin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oleObject" Target="../embeddings/oleObject34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emf"/><Relationship Id="rId4" Type="http://schemas.openxmlformats.org/officeDocument/2006/relationships/oleObject" Target="../embeddings/oleObject3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13" Type="http://schemas.openxmlformats.org/officeDocument/2006/relationships/oleObject" Target="../embeddings/oleObject4.bin"/><Relationship Id="rId18" Type="http://schemas.openxmlformats.org/officeDocument/2006/relationships/image" Target="../media/image25.emf"/><Relationship Id="rId3" Type="http://schemas.openxmlformats.org/officeDocument/2006/relationships/diagramLayout" Target="../diagrams/layout1.xml"/><Relationship Id="rId7" Type="http://schemas.openxmlformats.org/officeDocument/2006/relationships/oleObject" Target="../embeddings/oleObject1.bin"/><Relationship Id="rId12" Type="http://schemas.openxmlformats.org/officeDocument/2006/relationships/image" Target="../media/image22.emf"/><Relationship Id="rId17" Type="http://schemas.openxmlformats.org/officeDocument/2006/relationships/oleObject" Target="../embeddings/oleObject6.bin"/><Relationship Id="rId2" Type="http://schemas.openxmlformats.org/officeDocument/2006/relationships/diagramData" Target="../diagrams/data1.xml"/><Relationship Id="rId16" Type="http://schemas.openxmlformats.org/officeDocument/2006/relationships/image" Target="../media/image24.emf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openxmlformats.org/officeDocument/2006/relationships/oleObject" Target="../embeddings/oleObject3.bin"/><Relationship Id="rId5" Type="http://schemas.openxmlformats.org/officeDocument/2006/relationships/diagramColors" Target="../diagrams/colors1.xml"/><Relationship Id="rId15" Type="http://schemas.openxmlformats.org/officeDocument/2006/relationships/oleObject" Target="../embeddings/oleObject5.bin"/><Relationship Id="rId10" Type="http://schemas.openxmlformats.org/officeDocument/2006/relationships/image" Target="../media/image21.emf"/><Relationship Id="rId4" Type="http://schemas.openxmlformats.org/officeDocument/2006/relationships/diagramQuickStyle" Target="../diagrams/quickStyle1.xml"/><Relationship Id="rId9" Type="http://schemas.openxmlformats.org/officeDocument/2006/relationships/oleObject" Target="../embeddings/oleObject2.bin"/><Relationship Id="rId14" Type="http://schemas.openxmlformats.org/officeDocument/2006/relationships/image" Target="../media/image2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openxmlformats.org/officeDocument/2006/relationships/oleObject" Target="../embeddings/oleObject46.bin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12" Type="http://schemas.openxmlformats.org/officeDocument/2006/relationships/image" Target="../media/image4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emf"/><Relationship Id="rId11" Type="http://schemas.openxmlformats.org/officeDocument/2006/relationships/oleObject" Target="../embeddings/oleObject45.bin"/><Relationship Id="rId5" Type="http://schemas.openxmlformats.org/officeDocument/2006/relationships/oleObject" Target="../embeddings/oleObject42.bin"/><Relationship Id="rId10" Type="http://schemas.openxmlformats.org/officeDocument/2006/relationships/image" Target="../media/image41.emf"/><Relationship Id="rId4" Type="http://schemas.openxmlformats.org/officeDocument/2006/relationships/image" Target="../media/image38.emf"/><Relationship Id="rId9" Type="http://schemas.openxmlformats.org/officeDocument/2006/relationships/oleObject" Target="../embeddings/oleObject44.bin"/><Relationship Id="rId14" Type="http://schemas.openxmlformats.org/officeDocument/2006/relationships/image" Target="../media/image4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emf"/><Relationship Id="rId5" Type="http://schemas.openxmlformats.org/officeDocument/2006/relationships/oleObject" Target="../embeddings/oleObject48.bin"/><Relationship Id="rId4" Type="http://schemas.openxmlformats.org/officeDocument/2006/relationships/image" Target="../media/image4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e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44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13" Type="http://schemas.openxmlformats.org/officeDocument/2006/relationships/oleObject" Target="../embeddings/oleObject56.bin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41.emf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43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e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5" Type="http://schemas.openxmlformats.org/officeDocument/2006/relationships/oleObject" Target="../embeddings/oleObject57.bin"/><Relationship Id="rId10" Type="http://schemas.openxmlformats.org/officeDocument/2006/relationships/image" Target="../media/image40.emf"/><Relationship Id="rId4" Type="http://schemas.openxmlformats.org/officeDocument/2006/relationships/image" Target="../media/image44.emf"/><Relationship Id="rId9" Type="http://schemas.openxmlformats.org/officeDocument/2006/relationships/oleObject" Target="../embeddings/oleObject54.bin"/><Relationship Id="rId14" Type="http://schemas.openxmlformats.org/officeDocument/2006/relationships/image" Target="../media/image4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oleObject" Target="../embeddings/oleObject58.bin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26.emf"/><Relationship Id="rId4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emf"/><Relationship Id="rId4" Type="http://schemas.openxmlformats.org/officeDocument/2006/relationships/oleObject" Target="../embeddings/oleObject1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emf"/><Relationship Id="rId4" Type="http://schemas.openxmlformats.org/officeDocument/2006/relationships/oleObject" Target="../embeddings/oleObject1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emf"/><Relationship Id="rId4" Type="http://schemas.openxmlformats.org/officeDocument/2006/relationships/oleObject" Target="../embeddings/oleObject1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emf"/><Relationship Id="rId4" Type="http://schemas.openxmlformats.org/officeDocument/2006/relationships/oleObject" Target="../embeddings/oleObject1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590307" y="399227"/>
            <a:ext cx="5181601" cy="343661"/>
          </a:xfrm>
        </p:spPr>
        <p:txBody>
          <a:bodyPr/>
          <a:lstStyle/>
          <a:p>
            <a:r>
              <a:rPr lang="fr-FR" dirty="0"/>
              <a:t>JNOEJC		        		        07/06/2018 			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3590307" y="5677929"/>
            <a:ext cx="5181600" cy="59055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fr-FR" sz="1800" dirty="0"/>
              <a:t>Responsables scientifiques : </a:t>
            </a:r>
          </a:p>
          <a:p>
            <a:pPr>
              <a:spcBef>
                <a:spcPts val="800"/>
              </a:spcBef>
            </a:pPr>
            <a:r>
              <a:rPr lang="fr-FR" sz="1800" dirty="0"/>
              <a:t>Pr Eric Deniau &amp; Dr Stéphane Lebrun 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algn="just"/>
            <a:r>
              <a:rPr lang="fr-FR" sz="1800" dirty="0"/>
              <a:t>Présenté par </a:t>
            </a:r>
          </a:p>
          <a:p>
            <a:pPr algn="just"/>
            <a:r>
              <a:rPr lang="fr-FR" sz="1800" dirty="0"/>
              <a:t>Tiphaine </a:t>
            </a:r>
            <a:r>
              <a:rPr lang="fr-FR" sz="1800" dirty="0" err="1"/>
              <a:t>Dedours</a:t>
            </a:r>
            <a:endParaRPr lang="fr-FR" sz="1800" dirty="0"/>
          </a:p>
          <a:p>
            <a:pPr algn="just"/>
            <a:r>
              <a:rPr lang="fr-FR" sz="1200" dirty="0"/>
              <a:t>Thèse effectuée du 10/2017 au 10/2020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3659317" y="2626242"/>
            <a:ext cx="5373232" cy="2876437"/>
          </a:xfrm>
          <a:prstGeom prst="rect">
            <a:avLst/>
          </a:prstGeom>
        </p:spPr>
        <p:txBody>
          <a:bodyPr anchor="b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sz="23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r>
              <a:rPr kumimoji="0" lang="fr-FR" sz="23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Nouveaux développements méthodologiques en organo-photocatalyse. </a:t>
            </a:r>
            <a:r>
              <a:rPr lang="fr-FR" sz="2300" b="1" dirty="0">
                <a:solidFill>
                  <a:schemeClr val="bg1"/>
                </a:solidFill>
                <a:latin typeface="Arial"/>
                <a:ea typeface="+mj-ea"/>
                <a:cs typeface="Arial"/>
              </a:rPr>
              <a:t>Application à la synthèse de produits naturels et/ou biologiquement actifs</a:t>
            </a:r>
            <a:br>
              <a:rPr kumimoji="0" lang="fr-FR" sz="23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b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 </a:t>
            </a:r>
            <a:b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1743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541" name="Object 5"/>
          <p:cNvGraphicFramePr>
            <a:graphicFrameLocks noChangeAspect="1"/>
          </p:cNvGraphicFramePr>
          <p:nvPr/>
        </p:nvGraphicFramePr>
        <p:xfrm>
          <a:off x="793750" y="3822700"/>
          <a:ext cx="4854575" cy="132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3875057" imgH="1054350" progId="ChemDraw.Document.6.0">
                  <p:embed/>
                </p:oleObj>
              </mc:Choice>
              <mc:Fallback>
                <p:oleObj name="CS ChemDraw Drawing" r:id="rId2" imgW="3875057" imgH="1054350" progId="ChemDraw.Document.6.0">
                  <p:embed/>
                  <p:pic>
                    <p:nvPicPr>
                      <p:cNvPr id="6554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750" y="3822700"/>
                        <a:ext cx="4854575" cy="1322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Schéma réactionnel</a:t>
            </a:r>
            <a:r>
              <a:rPr lang="fr-FR" sz="2500" dirty="0"/>
              <a:t>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70919" y="1272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5795425" y="4128077"/>
            <a:ext cx="2874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Molécules naturelles</a:t>
            </a:r>
          </a:p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Ou d’intérêt pharmacologique</a:t>
            </a:r>
          </a:p>
        </p:txBody>
      </p:sp>
      <p:graphicFrame>
        <p:nvGraphicFramePr>
          <p:cNvPr id="65540" name="Object 4"/>
          <p:cNvGraphicFramePr>
            <a:graphicFrameLocks noChangeAspect="1"/>
          </p:cNvGraphicFramePr>
          <p:nvPr/>
        </p:nvGraphicFramePr>
        <p:xfrm>
          <a:off x="890588" y="1381125"/>
          <a:ext cx="7362825" cy="175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6556126" imgH="1558710" progId="ChemDraw.Document.6.0">
                  <p:embed/>
                </p:oleObj>
              </mc:Choice>
              <mc:Fallback>
                <p:oleObj name="CS ChemDraw Drawing" r:id="rId4" imgW="6556126" imgH="1558710" progId="ChemDraw.Document.6.0">
                  <p:embed/>
                  <p:pic>
                    <p:nvPicPr>
                      <p:cNvPr id="6554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0588" y="1381125"/>
                        <a:ext cx="7362825" cy="175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Espace réservé du numéro de diapositive 2"/>
          <p:cNvSpPr txBox="1">
            <a:spLocks/>
          </p:cNvSpPr>
          <p:nvPr/>
        </p:nvSpPr>
        <p:spPr>
          <a:xfrm>
            <a:off x="8418513" y="6443153"/>
            <a:ext cx="533400" cy="21536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6425901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Brown H, </a:t>
            </a:r>
            <a:r>
              <a:rPr lang="en-US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Zweifel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G. 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J Am </a:t>
            </a:r>
            <a:r>
              <a:rPr lang="en-US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Soc. </a:t>
            </a:r>
            <a:r>
              <a:rPr lang="en-US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1959, 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81(24), 6533.</a:t>
            </a:r>
          </a:p>
          <a:p>
            <a:r>
              <a:rPr lang="fr-FR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Amani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J, </a:t>
            </a:r>
            <a:r>
              <a:rPr lang="fr-FR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Molander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GA. </a:t>
            </a:r>
            <a:r>
              <a:rPr lang="fr-FR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J </a:t>
            </a:r>
            <a:r>
              <a:rPr lang="fr-FR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Org</a:t>
            </a:r>
            <a:r>
              <a:rPr lang="fr-FR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fr-FR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2017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,82,1856-63.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sz="1100" dirty="0">
              <a:solidFill>
                <a:srgbClr val="000204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801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Schéma réactionnel</a:t>
            </a:r>
            <a:r>
              <a:rPr lang="fr-FR" sz="2500" dirty="0"/>
              <a:t>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70919" y="1272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5795425" y="4128077"/>
            <a:ext cx="2874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Molécules naturelles</a:t>
            </a:r>
          </a:p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Ou d’intérêt pharmacologique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183242" y="3640685"/>
            <a:ext cx="4486688" cy="163039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numéro de diapositive 2"/>
          <p:cNvSpPr txBox="1">
            <a:spLocks/>
          </p:cNvSpPr>
          <p:nvPr/>
        </p:nvSpPr>
        <p:spPr>
          <a:xfrm>
            <a:off x="8418513" y="6443153"/>
            <a:ext cx="533400" cy="21536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6425901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Brown H, </a:t>
            </a:r>
            <a:r>
              <a:rPr lang="en-US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Zweifel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G. 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J Am </a:t>
            </a:r>
            <a:r>
              <a:rPr lang="en-US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Soc. </a:t>
            </a:r>
            <a:r>
              <a:rPr lang="en-US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1959, 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81(24), 6533.</a:t>
            </a:r>
          </a:p>
          <a:p>
            <a:r>
              <a:rPr lang="fr-FR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Amani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J, </a:t>
            </a:r>
            <a:r>
              <a:rPr lang="fr-FR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Molander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GA. </a:t>
            </a:r>
            <a:r>
              <a:rPr lang="fr-FR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J </a:t>
            </a:r>
            <a:r>
              <a:rPr lang="fr-FR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Org</a:t>
            </a:r>
            <a:r>
              <a:rPr lang="fr-FR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fr-FR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2017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,82,1856-63.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sz="1100" dirty="0">
              <a:solidFill>
                <a:srgbClr val="000204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8" name="Object 5"/>
          <p:cNvGraphicFramePr>
            <a:graphicFrameLocks noChangeAspect="1"/>
          </p:cNvGraphicFramePr>
          <p:nvPr/>
        </p:nvGraphicFramePr>
        <p:xfrm>
          <a:off x="889013" y="1627772"/>
          <a:ext cx="4854575" cy="132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3875057" imgH="1054350" progId="ChemDraw.Document.6.0">
                  <p:embed/>
                </p:oleObj>
              </mc:Choice>
              <mc:Fallback>
                <p:oleObj name="CS ChemDraw Drawing" r:id="rId2" imgW="3875057" imgH="1054350" progId="ChemDraw.Document.6.0">
                  <p:embed/>
                  <p:pic>
                    <p:nvPicPr>
                      <p:cNvPr id="28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9013" y="1627772"/>
                        <a:ext cx="4854575" cy="1322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ZoneTexte 28"/>
          <p:cNvSpPr txBox="1"/>
          <p:nvPr/>
        </p:nvSpPr>
        <p:spPr>
          <a:xfrm>
            <a:off x="5890688" y="1933149"/>
            <a:ext cx="2874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Molécules naturelles</a:t>
            </a:r>
          </a:p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Ou d’intérêt pharmacologique</a:t>
            </a:r>
          </a:p>
        </p:txBody>
      </p:sp>
    </p:spTree>
    <p:extLst>
      <p:ext uri="{BB962C8B-B14F-4D97-AF65-F5344CB8AC3E}">
        <p14:creationId xmlns:p14="http://schemas.microsoft.com/office/powerpoint/2010/main" val="3913801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Schéma réactionnel</a:t>
            </a:r>
            <a:r>
              <a:rPr lang="fr-FR" sz="2500" dirty="0"/>
              <a:t>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70919" y="1272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5795425" y="4128077"/>
            <a:ext cx="2874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Molécules naturelles</a:t>
            </a:r>
          </a:p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Ou d’intérêt pharmacologique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183242" y="3640685"/>
            <a:ext cx="4486688" cy="163039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numéro de diapositive 2"/>
          <p:cNvSpPr txBox="1">
            <a:spLocks/>
          </p:cNvSpPr>
          <p:nvPr/>
        </p:nvSpPr>
        <p:spPr>
          <a:xfrm>
            <a:off x="8418513" y="6443153"/>
            <a:ext cx="533400" cy="21536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6425901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Brown H, </a:t>
            </a:r>
            <a:r>
              <a:rPr lang="en-US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Zweifel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G. 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J Am </a:t>
            </a:r>
            <a:r>
              <a:rPr lang="en-US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Soc. </a:t>
            </a:r>
            <a:r>
              <a:rPr lang="en-US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1959, 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81(24), 6533.</a:t>
            </a:r>
          </a:p>
          <a:p>
            <a:r>
              <a:rPr lang="fr-FR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Amani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J, </a:t>
            </a:r>
            <a:r>
              <a:rPr lang="fr-FR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Molander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GA. </a:t>
            </a:r>
            <a:r>
              <a:rPr lang="fr-FR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J </a:t>
            </a:r>
            <a:r>
              <a:rPr lang="fr-FR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Org</a:t>
            </a:r>
            <a:r>
              <a:rPr lang="fr-FR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fr-FR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2017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,82,1856-63.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sz="1100" dirty="0">
              <a:solidFill>
                <a:srgbClr val="000204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e 17"/>
          <p:cNvGrpSpPr/>
          <p:nvPr/>
        </p:nvGrpSpPr>
        <p:grpSpPr>
          <a:xfrm>
            <a:off x="1663596" y="3463368"/>
            <a:ext cx="5816809" cy="2230526"/>
            <a:chOff x="1663596" y="3400613"/>
            <a:chExt cx="5816809" cy="2230526"/>
          </a:xfrm>
        </p:grpSpPr>
        <p:grpSp>
          <p:nvGrpSpPr>
            <p:cNvPr id="3" name="Groupe 18"/>
            <p:cNvGrpSpPr/>
            <p:nvPr/>
          </p:nvGrpSpPr>
          <p:grpSpPr>
            <a:xfrm>
              <a:off x="1903413" y="3491658"/>
              <a:ext cx="3405187" cy="2113683"/>
              <a:chOff x="288293" y="2827456"/>
              <a:chExt cx="3405187" cy="2113683"/>
            </a:xfrm>
          </p:grpSpPr>
          <p:graphicFrame>
            <p:nvGraphicFramePr>
              <p:cNvPr id="23" name="Object 2"/>
              <p:cNvGraphicFramePr>
                <a:graphicFrameLocks noChangeAspect="1"/>
              </p:cNvGraphicFramePr>
              <p:nvPr/>
            </p:nvGraphicFramePr>
            <p:xfrm>
              <a:off x="288293" y="2827456"/>
              <a:ext cx="1625600" cy="13573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CS ChemDraw Drawing" r:id="rId2" imgW="1625930" imgH="1357560" progId="ChemDraw.Document.6.0">
                      <p:embed/>
                    </p:oleObj>
                  </mc:Choice>
                  <mc:Fallback>
                    <p:oleObj name="CS ChemDraw Drawing" r:id="rId2" imgW="1625930" imgH="1357560" progId="ChemDraw.Document.6.0">
                      <p:embed/>
                      <p:pic>
                        <p:nvPicPr>
                          <p:cNvPr id="23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8293" y="2827456"/>
                            <a:ext cx="1625600" cy="13573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3"/>
              <p:cNvGraphicFramePr>
                <a:graphicFrameLocks noChangeAspect="1"/>
              </p:cNvGraphicFramePr>
              <p:nvPr/>
            </p:nvGraphicFramePr>
            <p:xfrm>
              <a:off x="2067880" y="2830631"/>
              <a:ext cx="1625600" cy="13573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CS ChemDraw Drawing" r:id="rId4" imgW="1625660" imgH="1357290" progId="ChemDraw.Document.6.0">
                      <p:embed/>
                    </p:oleObj>
                  </mc:Choice>
                  <mc:Fallback>
                    <p:oleObj name="CS ChemDraw Drawing" r:id="rId4" imgW="1625660" imgH="1357290" progId="ChemDraw.Document.6.0">
                      <p:embed/>
                      <p:pic>
                        <p:nvPicPr>
                          <p:cNvPr id="24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67880" y="2830631"/>
                            <a:ext cx="1625600" cy="13573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" name="ZoneTexte 24"/>
              <p:cNvSpPr txBox="1"/>
              <p:nvPr/>
            </p:nvSpPr>
            <p:spPr>
              <a:xfrm>
                <a:off x="501814" y="4188222"/>
                <a:ext cx="119936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i="1" dirty="0" err="1">
                    <a:solidFill>
                      <a:schemeClr val="tx1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Lennoxamine</a:t>
                </a:r>
                <a:endParaRPr lang="fr-FR" sz="1200" i="1" dirty="0">
                  <a:solidFill>
                    <a:schemeClr val="tx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ZoneTexte 25"/>
              <p:cNvSpPr txBox="1"/>
              <p:nvPr/>
            </p:nvSpPr>
            <p:spPr>
              <a:xfrm>
                <a:off x="2420521" y="4188222"/>
                <a:ext cx="9214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 i="1" dirty="0" err="1">
                    <a:solidFill>
                      <a:schemeClr val="tx1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Chilenine</a:t>
                </a:r>
                <a:endParaRPr lang="fr-FR" sz="1200" i="1" dirty="0">
                  <a:solidFill>
                    <a:schemeClr val="tx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1274451" y="4479474"/>
                <a:ext cx="20231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dirty="0">
                    <a:solidFill>
                      <a:schemeClr val="tx1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Extraits de végétaux de la famille des Berbéris</a:t>
                </a:r>
              </a:p>
            </p:txBody>
          </p:sp>
        </p:grpSp>
        <p:graphicFrame>
          <p:nvGraphicFramePr>
            <p:cNvPr id="20" name="Object 7"/>
            <p:cNvGraphicFramePr>
              <a:graphicFrameLocks noChangeAspect="1"/>
            </p:cNvGraphicFramePr>
            <p:nvPr/>
          </p:nvGraphicFramePr>
          <p:xfrm>
            <a:off x="5738813" y="3491658"/>
            <a:ext cx="1501775" cy="1231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6" imgW="1502209" imgH="1232550" progId="ChemDraw.Document.6.0">
                    <p:embed/>
                  </p:oleObj>
                </mc:Choice>
                <mc:Fallback>
                  <p:oleObj name="CS ChemDraw Drawing" r:id="rId6" imgW="1502209" imgH="1232550" progId="ChemDraw.Document.6.0">
                    <p:embed/>
                    <p:pic>
                      <p:nvPicPr>
                        <p:cNvPr id="2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38813" y="3491658"/>
                          <a:ext cx="1501775" cy="1231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ZoneTexte 20"/>
            <p:cNvSpPr txBox="1"/>
            <p:nvPr/>
          </p:nvSpPr>
          <p:spPr>
            <a:xfrm>
              <a:off x="5828966" y="4844050"/>
              <a:ext cx="13206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i="1" dirty="0" err="1">
                  <a:solidFill>
                    <a:schemeClr val="tx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Antofine</a:t>
              </a:r>
              <a:endParaRPr lang="fr-FR" sz="1200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fr-FR" sz="12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fr-FR" sz="1200" dirty="0">
                  <a:solidFill>
                    <a:schemeClr val="tx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Anticancéreux</a:t>
              </a: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1663596" y="3400613"/>
              <a:ext cx="5816809" cy="2230526"/>
            </a:xfrm>
            <a:prstGeom prst="roundRect">
              <a:avLst>
                <a:gd name="adj" fmla="val 12026"/>
              </a:avLst>
            </a:prstGeom>
            <a:noFill/>
            <a:ln>
              <a:solidFill>
                <a:srgbClr val="05396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aphicFrame>
        <p:nvGraphicFramePr>
          <p:cNvPr id="30" name="Object 5"/>
          <p:cNvGraphicFramePr>
            <a:graphicFrameLocks noChangeAspect="1"/>
          </p:cNvGraphicFramePr>
          <p:nvPr/>
        </p:nvGraphicFramePr>
        <p:xfrm>
          <a:off x="889013" y="1627772"/>
          <a:ext cx="4854575" cy="132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8" imgW="3875057" imgH="1054350" progId="ChemDraw.Document.6.0">
                  <p:embed/>
                </p:oleObj>
              </mc:Choice>
              <mc:Fallback>
                <p:oleObj name="CS ChemDraw Drawing" r:id="rId8" imgW="3875057" imgH="1054350" progId="ChemDraw.Document.6.0">
                  <p:embed/>
                  <p:pic>
                    <p:nvPicPr>
                      <p:cNvPr id="3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9013" y="1627772"/>
                        <a:ext cx="4854575" cy="1322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ZoneTexte 30"/>
          <p:cNvSpPr txBox="1"/>
          <p:nvPr/>
        </p:nvSpPr>
        <p:spPr>
          <a:xfrm>
            <a:off x="5890688" y="1933149"/>
            <a:ext cx="2874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Molécules naturelles</a:t>
            </a:r>
          </a:p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Ou d’intérêt pharmacologique</a:t>
            </a:r>
          </a:p>
        </p:txBody>
      </p:sp>
    </p:spTree>
    <p:extLst>
      <p:ext uri="{BB962C8B-B14F-4D97-AF65-F5344CB8AC3E}">
        <p14:creationId xmlns:p14="http://schemas.microsoft.com/office/powerpoint/2010/main" val="3913801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48075" y="1259460"/>
            <a:ext cx="7662864" cy="3267169"/>
          </a:xfrm>
        </p:spPr>
        <p:txBody>
          <a:bodyPr/>
          <a:lstStyle/>
          <a:p>
            <a:r>
              <a:rPr lang="fr-FR" dirty="0"/>
              <a:t>Synthèse à partir de l’anhydride phtalique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Synthèses des énamides</a:t>
            </a:r>
          </a:p>
        </p:txBody>
      </p:sp>
      <p:graphicFrame>
        <p:nvGraphicFramePr>
          <p:cNvPr id="41986" name="Objet 1"/>
          <p:cNvGraphicFramePr>
            <a:graphicFrameLocks noChangeAspect="1"/>
          </p:cNvGraphicFramePr>
          <p:nvPr/>
        </p:nvGraphicFramePr>
        <p:xfrm>
          <a:off x="862013" y="2011363"/>
          <a:ext cx="7419975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6173348" imgH="916920" progId="ChemDraw.Document.6.0">
                  <p:embed/>
                </p:oleObj>
              </mc:Choice>
              <mc:Fallback>
                <p:oleObj name="CS ChemDraw Drawing" r:id="rId2" imgW="6173348" imgH="916920" progId="ChemDraw.Document.6.0">
                  <p:embed/>
                  <p:pic>
                    <p:nvPicPr>
                      <p:cNvPr id="41986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2013" y="2011363"/>
                        <a:ext cx="7419975" cy="1111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Espace réservé du numéro de diapositive 2"/>
          <p:cNvSpPr txBox="1">
            <a:spLocks/>
          </p:cNvSpPr>
          <p:nvPr/>
        </p:nvSpPr>
        <p:spPr>
          <a:xfrm>
            <a:off x="8418513" y="6443153"/>
            <a:ext cx="533400" cy="21536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48075" y="1259460"/>
            <a:ext cx="7662864" cy="3267169"/>
          </a:xfrm>
        </p:spPr>
        <p:txBody>
          <a:bodyPr/>
          <a:lstStyle/>
          <a:p>
            <a:r>
              <a:rPr lang="fr-FR" dirty="0"/>
              <a:t>Synthèse à partir de l’anhydride phtalique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Synthèses des énamides</a:t>
            </a:r>
          </a:p>
        </p:txBody>
      </p:sp>
      <p:graphicFrame>
        <p:nvGraphicFramePr>
          <p:cNvPr id="41986" name="Objet 1"/>
          <p:cNvGraphicFramePr>
            <a:graphicFrameLocks noChangeAspect="1"/>
          </p:cNvGraphicFramePr>
          <p:nvPr/>
        </p:nvGraphicFramePr>
        <p:xfrm>
          <a:off x="862013" y="2011363"/>
          <a:ext cx="7419975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6173348" imgH="916920" progId="ChemDraw.Document.6.0">
                  <p:embed/>
                </p:oleObj>
              </mc:Choice>
              <mc:Fallback>
                <p:oleObj name="CS ChemDraw Drawing" r:id="rId2" imgW="6173348" imgH="916920" progId="ChemDraw.Document.6.0">
                  <p:embed/>
                  <p:pic>
                    <p:nvPicPr>
                      <p:cNvPr id="41986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2013" y="2011363"/>
                        <a:ext cx="7419975" cy="1111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à coins arrondis 6"/>
          <p:cNvSpPr/>
          <p:nvPr/>
        </p:nvSpPr>
        <p:spPr>
          <a:xfrm>
            <a:off x="2912783" y="4097523"/>
            <a:ext cx="3318435" cy="1456026"/>
          </a:xfrm>
          <a:prstGeom prst="roundRect">
            <a:avLst/>
          </a:prstGeom>
          <a:noFill/>
          <a:ln>
            <a:solidFill>
              <a:srgbClr val="0539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6" name="Objet 1"/>
          <p:cNvGraphicFramePr>
            <a:graphicFrameLocks noChangeAspect="1"/>
          </p:cNvGraphicFramePr>
          <p:nvPr/>
        </p:nvGraphicFramePr>
        <p:xfrm>
          <a:off x="2991644" y="4167188"/>
          <a:ext cx="3160712" cy="1287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3088970" imgH="1249290" progId="ChemDraw.Document.6.0">
                  <p:embed/>
                </p:oleObj>
              </mc:Choice>
              <mc:Fallback>
                <p:oleObj name="CS ChemDraw Drawing" r:id="rId4" imgW="3088970" imgH="1249290" progId="ChemDraw.Document.6.0">
                  <p:embed/>
                  <p:pic>
                    <p:nvPicPr>
                      <p:cNvPr id="6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1644" y="4167188"/>
                        <a:ext cx="3160712" cy="1287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Espace réservé du numéro de diapositive 2"/>
          <p:cNvSpPr txBox="1">
            <a:spLocks/>
          </p:cNvSpPr>
          <p:nvPr/>
        </p:nvSpPr>
        <p:spPr>
          <a:xfrm>
            <a:off x="8418513" y="6443153"/>
            <a:ext cx="533400" cy="21536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48075" y="1259460"/>
            <a:ext cx="7662864" cy="3267169"/>
          </a:xfrm>
        </p:spPr>
        <p:txBody>
          <a:bodyPr/>
          <a:lstStyle/>
          <a:p>
            <a:r>
              <a:rPr lang="fr-FR" dirty="0"/>
              <a:t>Synthèse</a:t>
            </a:r>
            <a:r>
              <a:rPr lang="fr-FR" altLang="fr-FR" dirty="0">
                <a:cs typeface="Times New Roman" pitchFamily="18" charset="0"/>
              </a:rPr>
              <a:t> par hydroamination intramoléculaire d’alcynes </a:t>
            </a: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Synthèse des énamides</a:t>
            </a:r>
          </a:p>
        </p:txBody>
      </p:sp>
      <p:graphicFrame>
        <p:nvGraphicFramePr>
          <p:cNvPr id="43012" name="Objet 7"/>
          <p:cNvGraphicFramePr>
            <a:graphicFrameLocks noChangeAspect="1"/>
          </p:cNvGraphicFramePr>
          <p:nvPr/>
        </p:nvGraphicFramePr>
        <p:xfrm>
          <a:off x="820738" y="2065338"/>
          <a:ext cx="7502525" cy="239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6752243" imgH="2154600" progId="ChemDraw.Document.6.0">
                  <p:embed/>
                </p:oleObj>
              </mc:Choice>
              <mc:Fallback>
                <p:oleObj name="CS ChemDraw Drawing" r:id="rId2" imgW="6752243" imgH="2154600" progId="ChemDraw.Document.6.0">
                  <p:embed/>
                  <p:pic>
                    <p:nvPicPr>
                      <p:cNvPr id="43012" name="Obje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738" y="2065338"/>
                        <a:ext cx="7502525" cy="2398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Espace réservé du numéro de diapositive 2"/>
          <p:cNvSpPr txBox="1">
            <a:spLocks/>
          </p:cNvSpPr>
          <p:nvPr/>
        </p:nvSpPr>
        <p:spPr>
          <a:xfrm>
            <a:off x="8418513" y="6443153"/>
            <a:ext cx="533400" cy="21536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bg1"/>
                </a:solidFill>
                <a:latin typeface="Arial"/>
                <a:cs typeface="Arial"/>
              </a:rPr>
              <a:t>6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48075" y="1259460"/>
            <a:ext cx="7662864" cy="3267169"/>
          </a:xfrm>
        </p:spPr>
        <p:txBody>
          <a:bodyPr/>
          <a:lstStyle/>
          <a:p>
            <a:r>
              <a:rPr lang="fr-FR" dirty="0"/>
              <a:t>Synthèse</a:t>
            </a:r>
            <a:r>
              <a:rPr lang="fr-FR" altLang="fr-FR" dirty="0">
                <a:cs typeface="Times New Roman" pitchFamily="18" charset="0"/>
              </a:rPr>
              <a:t> par hydroamination intramoléculaire d’alcynes </a:t>
            </a: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Synthèse des énamides</a:t>
            </a:r>
          </a:p>
        </p:txBody>
      </p:sp>
      <p:graphicFrame>
        <p:nvGraphicFramePr>
          <p:cNvPr id="43012" name="Objet 7"/>
          <p:cNvGraphicFramePr>
            <a:graphicFrameLocks noChangeAspect="1"/>
          </p:cNvGraphicFramePr>
          <p:nvPr/>
        </p:nvGraphicFramePr>
        <p:xfrm>
          <a:off x="820738" y="2065338"/>
          <a:ext cx="7502525" cy="239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6752243" imgH="2154600" progId="ChemDraw.Document.6.0">
                  <p:embed/>
                </p:oleObj>
              </mc:Choice>
              <mc:Fallback>
                <p:oleObj name="CS ChemDraw Drawing" r:id="rId2" imgW="6752243" imgH="2154600" progId="ChemDraw.Document.6.0">
                  <p:embed/>
                  <p:pic>
                    <p:nvPicPr>
                      <p:cNvPr id="43012" name="Obje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738" y="2065338"/>
                        <a:ext cx="7502525" cy="2398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/>
        </p:nvGraphicFramePr>
        <p:xfrm>
          <a:off x="1919258" y="4845843"/>
          <a:ext cx="5305484" cy="108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4855099" imgH="985770" progId="ChemDraw.Document.6.0">
                  <p:embed/>
                </p:oleObj>
              </mc:Choice>
              <mc:Fallback>
                <p:oleObj name="CS ChemDraw Drawing" r:id="rId4" imgW="4855099" imgH="985770" progId="ChemDraw.Document.6.0">
                  <p:embed/>
                  <p:pic>
                    <p:nvPicPr>
                      <p:cNvPr id="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9258" y="4845843"/>
                        <a:ext cx="5305484" cy="1087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à coins arrondis 7"/>
          <p:cNvSpPr/>
          <p:nvPr/>
        </p:nvSpPr>
        <p:spPr>
          <a:xfrm>
            <a:off x="1842702" y="4724400"/>
            <a:ext cx="5458596" cy="1352550"/>
          </a:xfrm>
          <a:prstGeom prst="roundRect">
            <a:avLst/>
          </a:prstGeom>
          <a:noFill/>
          <a:ln>
            <a:solidFill>
              <a:srgbClr val="0539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numéro de diapositive 2"/>
          <p:cNvSpPr txBox="1">
            <a:spLocks/>
          </p:cNvSpPr>
          <p:nvPr/>
        </p:nvSpPr>
        <p:spPr>
          <a:xfrm>
            <a:off x="8418513" y="6443153"/>
            <a:ext cx="533400" cy="21536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6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1670919" y="395122"/>
            <a:ext cx="5859434" cy="573066"/>
          </a:xfrm>
        </p:spPr>
        <p:txBody>
          <a:bodyPr/>
          <a:lstStyle/>
          <a:p>
            <a:r>
              <a:rPr lang="fr-FR" dirty="0"/>
              <a:t>Hydroboration catalysée au cuivre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-30151" y="6527709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Brown H, </a:t>
            </a:r>
            <a:r>
              <a:rPr lang="en-US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Zweifel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G. 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J Am </a:t>
            </a:r>
            <a:r>
              <a:rPr lang="en-US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Soc. </a:t>
            </a:r>
            <a:r>
              <a:rPr lang="en-US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1959, 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81(24), 6533.</a:t>
            </a:r>
            <a:endParaRPr lang="fr-FR" sz="1100" dirty="0"/>
          </a:p>
        </p:txBody>
      </p:sp>
      <p:graphicFrame>
        <p:nvGraphicFramePr>
          <p:cNvPr id="15" name="Objet 1"/>
          <p:cNvGraphicFramePr>
            <a:graphicFrameLocks noChangeAspect="1"/>
          </p:cNvGraphicFramePr>
          <p:nvPr/>
        </p:nvGraphicFramePr>
        <p:xfrm>
          <a:off x="1366152" y="1149351"/>
          <a:ext cx="6463634" cy="1097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6185504" imgH="1051380" progId="ChemDraw.Document.6.0">
                  <p:embed/>
                </p:oleObj>
              </mc:Choice>
              <mc:Fallback>
                <p:oleObj name="CS ChemDraw Drawing" r:id="rId2" imgW="6185504" imgH="1051380" progId="ChemDraw.Document.6.0">
                  <p:embed/>
                  <p:pic>
                    <p:nvPicPr>
                      <p:cNvPr id="15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6152" y="1149351"/>
                        <a:ext cx="6463634" cy="10975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418513" y="6443153"/>
            <a:ext cx="533400" cy="215361"/>
          </a:xfrm>
        </p:spPr>
        <p:txBody>
          <a:bodyPr/>
          <a:lstStyle/>
          <a:p>
            <a:r>
              <a:rPr lang="en-US" dirty="0"/>
              <a:t>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1670919" y="395122"/>
            <a:ext cx="5859434" cy="573066"/>
          </a:xfrm>
        </p:spPr>
        <p:txBody>
          <a:bodyPr/>
          <a:lstStyle/>
          <a:p>
            <a:r>
              <a:rPr lang="fr-FR" dirty="0"/>
              <a:t>Hydroboration catalysée au cuivre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-30151" y="6527709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Brown H, </a:t>
            </a:r>
            <a:r>
              <a:rPr lang="en-US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Zweifel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G. 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J Am </a:t>
            </a:r>
            <a:r>
              <a:rPr lang="en-US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Soc. </a:t>
            </a:r>
            <a:r>
              <a:rPr lang="en-US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1959, 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81(24), 6533.</a:t>
            </a:r>
            <a:endParaRPr lang="fr-FR" sz="1100" dirty="0"/>
          </a:p>
        </p:txBody>
      </p:sp>
      <p:graphicFrame>
        <p:nvGraphicFramePr>
          <p:cNvPr id="15" name="Objet 1"/>
          <p:cNvGraphicFramePr>
            <a:graphicFrameLocks noChangeAspect="1"/>
          </p:cNvGraphicFramePr>
          <p:nvPr/>
        </p:nvGraphicFramePr>
        <p:xfrm>
          <a:off x="1366152" y="1149351"/>
          <a:ext cx="6463634" cy="1097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6185504" imgH="1051380" progId="ChemDraw.Document.6.0">
                  <p:embed/>
                </p:oleObj>
              </mc:Choice>
              <mc:Fallback>
                <p:oleObj name="CS ChemDraw Drawing" r:id="rId2" imgW="6185504" imgH="1051380" progId="ChemDraw.Document.6.0">
                  <p:embed/>
                  <p:pic>
                    <p:nvPicPr>
                      <p:cNvPr id="15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6152" y="1149351"/>
                        <a:ext cx="6463634" cy="10975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346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7232891"/>
              </p:ext>
            </p:extLst>
          </p:nvPr>
        </p:nvGraphicFramePr>
        <p:xfrm>
          <a:off x="1577071" y="2680533"/>
          <a:ext cx="6154738" cy="329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5827308" imgH="3117690" progId="ChemDraw.Document.6.0">
                  <p:embed/>
                </p:oleObj>
              </mc:Choice>
              <mc:Fallback>
                <p:oleObj name="CS ChemDraw Drawing" r:id="rId4" imgW="5827308" imgH="3117690" progId="ChemDraw.Document.6.0">
                  <p:embed/>
                  <p:pic>
                    <p:nvPicPr>
                      <p:cNvPr id="99346" name="Obje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7071" y="2680533"/>
                        <a:ext cx="6154738" cy="3294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Rectangle à coins arrondis 70"/>
          <p:cNvSpPr/>
          <p:nvPr/>
        </p:nvSpPr>
        <p:spPr>
          <a:xfrm>
            <a:off x="1366152" y="2581828"/>
            <a:ext cx="6576577" cy="3435557"/>
          </a:xfrm>
          <a:prstGeom prst="roundRect">
            <a:avLst>
              <a:gd name="adj" fmla="val 7904"/>
            </a:avLst>
          </a:prstGeom>
          <a:noFill/>
          <a:ln>
            <a:solidFill>
              <a:srgbClr val="053966"/>
            </a:solidFill>
          </a:ln>
          <a:effectLst>
            <a:outerShdw blurRad="762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418513" y="6443153"/>
            <a:ext cx="533400" cy="215361"/>
          </a:xfrm>
        </p:spPr>
        <p:txBody>
          <a:bodyPr/>
          <a:lstStyle/>
          <a:p>
            <a:r>
              <a:rPr lang="en-US" dirty="0"/>
              <a:t>7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1670919" y="395122"/>
            <a:ext cx="7014294" cy="1143000"/>
          </a:xfrm>
        </p:spPr>
        <p:txBody>
          <a:bodyPr/>
          <a:lstStyle/>
          <a:p>
            <a:r>
              <a:rPr lang="fr-FR" dirty="0"/>
              <a:t>Hydroboration catalysée au cuivre</a:t>
            </a:r>
          </a:p>
        </p:txBody>
      </p:sp>
      <p:graphicFrame>
        <p:nvGraphicFramePr>
          <p:cNvPr id="15" name="Objet 1"/>
          <p:cNvGraphicFramePr>
            <a:graphicFrameLocks noChangeAspect="1"/>
          </p:cNvGraphicFramePr>
          <p:nvPr/>
        </p:nvGraphicFramePr>
        <p:xfrm>
          <a:off x="1125538" y="901793"/>
          <a:ext cx="6892925" cy="1541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6595566" imgH="1476630" progId="ChemDraw.Document.6.0">
                  <p:embed/>
                </p:oleObj>
              </mc:Choice>
              <mc:Fallback>
                <p:oleObj name="CS ChemDraw Drawing" r:id="rId3" imgW="6595566" imgH="1476630" progId="ChemDraw.Document.6.0">
                  <p:embed/>
                  <p:pic>
                    <p:nvPicPr>
                      <p:cNvPr id="15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901793"/>
                        <a:ext cx="6892925" cy="1541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418513" y="6443153"/>
            <a:ext cx="533400" cy="215361"/>
          </a:xfrm>
        </p:spPr>
        <p:txBody>
          <a:bodyPr/>
          <a:lstStyle/>
          <a:p>
            <a:r>
              <a:rPr lang="en-US" dirty="0"/>
              <a:t>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" name="Diagramme 58"/>
          <p:cNvGraphicFramePr/>
          <p:nvPr/>
        </p:nvGraphicFramePr>
        <p:xfrm>
          <a:off x="1524000" y="185421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418513" y="6443153"/>
            <a:ext cx="533400" cy="215361"/>
          </a:xfrm>
        </p:spPr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26" name="Titre 3"/>
          <p:cNvSpPr>
            <a:spLocks noGrp="1"/>
          </p:cNvSpPr>
          <p:nvPr>
            <p:ph type="title"/>
          </p:nvPr>
        </p:nvSpPr>
        <p:spPr>
          <a:xfrm>
            <a:off x="1670919" y="395122"/>
            <a:ext cx="7014294" cy="1143000"/>
          </a:xfrm>
        </p:spPr>
        <p:txBody>
          <a:bodyPr/>
          <a:lstStyle/>
          <a:p>
            <a:r>
              <a:rPr lang="fr-FR" dirty="0"/>
              <a:t>Introduction</a:t>
            </a:r>
            <a:r>
              <a:rPr lang="fr-FR" sz="2500" dirty="0"/>
              <a:t> </a:t>
            </a:r>
          </a:p>
        </p:txBody>
      </p:sp>
      <p:grpSp>
        <p:nvGrpSpPr>
          <p:cNvPr id="2" name="Groupe 33"/>
          <p:cNvGrpSpPr/>
          <p:nvPr/>
        </p:nvGrpSpPr>
        <p:grpSpPr>
          <a:xfrm>
            <a:off x="4197738" y="330828"/>
            <a:ext cx="4639394" cy="846138"/>
            <a:chOff x="1905869" y="5614150"/>
            <a:chExt cx="4639394" cy="846138"/>
          </a:xfrm>
        </p:grpSpPr>
        <p:graphicFrame>
          <p:nvGraphicFramePr>
            <p:cNvPr id="35" name="Object 3"/>
            <p:cNvGraphicFramePr>
              <a:graphicFrameLocks noChangeAspect="1"/>
            </p:cNvGraphicFramePr>
            <p:nvPr/>
          </p:nvGraphicFramePr>
          <p:xfrm>
            <a:off x="2173288" y="5614150"/>
            <a:ext cx="4371975" cy="846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7" imgW="3707304" imgH="717390" progId="ChemDraw.Document.6.0">
                    <p:embed/>
                  </p:oleObj>
                </mc:Choice>
                <mc:Fallback>
                  <p:oleObj name="CS ChemDraw Drawing" r:id="rId7" imgW="3707304" imgH="717390" progId="ChemDraw.Document.6.0">
                    <p:embed/>
                    <p:pic>
                      <p:nvPicPr>
                        <p:cNvPr id="35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73288" y="5614150"/>
                          <a:ext cx="4371975" cy="8461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Ellipse 35"/>
            <p:cNvSpPr/>
            <p:nvPr/>
          </p:nvSpPr>
          <p:spPr>
            <a:xfrm>
              <a:off x="1905869" y="5780956"/>
              <a:ext cx="267419" cy="276046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9" name="Rectangle à coins arrondis 48"/>
          <p:cNvSpPr/>
          <p:nvPr/>
        </p:nvSpPr>
        <p:spPr>
          <a:xfrm>
            <a:off x="4043275" y="241178"/>
            <a:ext cx="4948320" cy="949967"/>
          </a:xfrm>
          <a:prstGeom prst="roundRect">
            <a:avLst>
              <a:gd name="adj" fmla="val 7229"/>
            </a:avLst>
          </a:prstGeom>
          <a:noFill/>
          <a:ln w="9525">
            <a:solidFill>
              <a:srgbClr val="0539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0" y="6419660"/>
            <a:ext cx="4572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N. </a:t>
            </a:r>
            <a:r>
              <a:rPr lang="fr-FR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Miyaura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, A. Suzuki </a:t>
            </a:r>
            <a:r>
              <a:rPr lang="fr-FR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fr-FR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Rev.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1995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95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, 2457</a:t>
            </a:r>
          </a:p>
          <a:p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T. Koike, M. Akita </a:t>
            </a:r>
            <a:r>
              <a:rPr lang="en-US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Synlett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2013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, 2492</a:t>
            </a:r>
            <a:endParaRPr lang="fr-FR" sz="1100" dirty="0">
              <a:solidFill>
                <a:srgbClr val="000204"/>
              </a:solidFill>
              <a:latin typeface="Arial" pitchFamily="34" charset="0"/>
              <a:cs typeface="Arial" pitchFamily="34" charset="0"/>
            </a:endParaRPr>
          </a:p>
          <a:p>
            <a:endParaRPr lang="fr-FR" sz="1100" dirty="0">
              <a:solidFill>
                <a:srgbClr val="000204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3433" name="Object 9"/>
          <p:cNvGraphicFramePr>
            <a:graphicFrameLocks noChangeAspect="1"/>
          </p:cNvGraphicFramePr>
          <p:nvPr/>
        </p:nvGraphicFramePr>
        <p:xfrm>
          <a:off x="5092726" y="4935972"/>
          <a:ext cx="836613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9" imgW="560256" imgH="479790" progId="ChemDraw.Document.6.0">
                  <p:embed/>
                </p:oleObj>
              </mc:Choice>
              <mc:Fallback>
                <p:oleObj name="CS ChemDraw Drawing" r:id="rId9" imgW="560256" imgH="479790" progId="ChemDraw.Document.6.0">
                  <p:embed/>
                  <p:pic>
                    <p:nvPicPr>
                      <p:cNvPr id="10343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2726" y="4935972"/>
                        <a:ext cx="836613" cy="706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34" name="Object 10"/>
          <p:cNvGraphicFramePr>
            <a:graphicFrameLocks noChangeAspect="1"/>
          </p:cNvGraphicFramePr>
          <p:nvPr/>
        </p:nvGraphicFramePr>
        <p:xfrm>
          <a:off x="4353626" y="2345303"/>
          <a:ext cx="490537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1" imgW="322539" imgH="133920" progId="ChemDraw.Document.6.0">
                  <p:embed/>
                </p:oleObj>
              </mc:Choice>
              <mc:Fallback>
                <p:oleObj name="CS ChemDraw Drawing" r:id="rId11" imgW="322539" imgH="133920" progId="ChemDraw.Document.6.0">
                  <p:embed/>
                  <p:pic>
                    <p:nvPicPr>
                      <p:cNvPr id="103434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3626" y="2345303"/>
                        <a:ext cx="490537" cy="20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35" name="Object 11"/>
          <p:cNvGraphicFramePr>
            <a:graphicFrameLocks noChangeAspect="1"/>
          </p:cNvGraphicFramePr>
          <p:nvPr/>
        </p:nvGraphicFramePr>
        <p:xfrm>
          <a:off x="3287619" y="5185443"/>
          <a:ext cx="695325" cy="22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3" imgW="415735" imgH="135270" progId="ChemDraw.Document.6.0">
                  <p:embed/>
                </p:oleObj>
              </mc:Choice>
              <mc:Fallback>
                <p:oleObj name="CS ChemDraw Drawing" r:id="rId13" imgW="415735" imgH="135270" progId="ChemDraw.Document.6.0">
                  <p:embed/>
                  <p:pic>
                    <p:nvPicPr>
                      <p:cNvPr id="103435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7619" y="5185443"/>
                        <a:ext cx="695325" cy="225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36" name="Object 12"/>
          <p:cNvGraphicFramePr>
            <a:graphicFrameLocks noChangeAspect="1"/>
          </p:cNvGraphicFramePr>
          <p:nvPr/>
        </p:nvGraphicFramePr>
        <p:xfrm>
          <a:off x="2800549" y="3442453"/>
          <a:ext cx="573088" cy="20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5" imgW="362518" imgH="133650" progId="ChemDraw.Document.6.0">
                  <p:embed/>
                </p:oleObj>
              </mc:Choice>
              <mc:Fallback>
                <p:oleObj name="CS ChemDraw Drawing" r:id="rId15" imgW="362518" imgH="133650" progId="ChemDraw.Document.6.0">
                  <p:embed/>
                  <p:pic>
                    <p:nvPicPr>
                      <p:cNvPr id="103436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0549" y="3442453"/>
                        <a:ext cx="573088" cy="209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38" name="Object 14"/>
          <p:cNvGraphicFramePr>
            <a:graphicFrameLocks noChangeAspect="1"/>
          </p:cNvGraphicFramePr>
          <p:nvPr/>
        </p:nvGraphicFramePr>
        <p:xfrm>
          <a:off x="5708183" y="3174913"/>
          <a:ext cx="72072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7" imgW="461387" imgH="478170" progId="ChemDraw.Document.6.0">
                  <p:embed/>
                </p:oleObj>
              </mc:Choice>
              <mc:Fallback>
                <p:oleObj name="CS ChemDraw Drawing" r:id="rId17" imgW="461387" imgH="478170" progId="ChemDraw.Document.6.0">
                  <p:embed/>
                  <p:pic>
                    <p:nvPicPr>
                      <p:cNvPr id="103438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8183" y="3174913"/>
                        <a:ext cx="720725" cy="74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ZoneTexte 59"/>
          <p:cNvSpPr txBox="1"/>
          <p:nvPr/>
        </p:nvSpPr>
        <p:spPr>
          <a:xfrm>
            <a:off x="4150414" y="389133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R</a:t>
            </a:r>
          </a:p>
        </p:txBody>
      </p:sp>
      <p:cxnSp>
        <p:nvCxnSpPr>
          <p:cNvPr id="61" name="Connecteur droit 60"/>
          <p:cNvCxnSpPr/>
          <p:nvPr/>
        </p:nvCxnSpPr>
        <p:spPr>
          <a:xfrm>
            <a:off x="4460517" y="4076001"/>
            <a:ext cx="188252" cy="1588"/>
          </a:xfrm>
          <a:prstGeom prst="line">
            <a:avLst/>
          </a:prstGeom>
          <a:ln w="190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Ellipse 61"/>
          <p:cNvSpPr/>
          <p:nvPr/>
        </p:nvSpPr>
        <p:spPr>
          <a:xfrm>
            <a:off x="4648769" y="3939566"/>
            <a:ext cx="267419" cy="27604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ZoneTexte 62"/>
          <p:cNvSpPr txBox="1"/>
          <p:nvPr/>
        </p:nvSpPr>
        <p:spPr>
          <a:xfrm>
            <a:off x="2816693" y="4500288"/>
            <a:ext cx="990977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Oxydation</a:t>
            </a:r>
          </a:p>
        </p:txBody>
      </p:sp>
      <p:sp>
        <p:nvSpPr>
          <p:cNvPr id="64" name="ZoneTexte 63"/>
          <p:cNvSpPr txBox="1"/>
          <p:nvPr/>
        </p:nvSpPr>
        <p:spPr>
          <a:xfrm>
            <a:off x="3807670" y="1673431"/>
            <a:ext cx="145745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Protodéboration</a:t>
            </a:r>
            <a:endParaRPr lang="fr-FR" sz="1400" dirty="0">
              <a:solidFill>
                <a:srgbClr val="00020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ZoneTexte 64"/>
          <p:cNvSpPr txBox="1"/>
          <p:nvPr/>
        </p:nvSpPr>
        <p:spPr>
          <a:xfrm>
            <a:off x="5308452" y="4500288"/>
            <a:ext cx="1279517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Carboxylation</a:t>
            </a:r>
            <a:endParaRPr lang="fr-FR" sz="1400" dirty="0">
              <a:solidFill>
                <a:srgbClr val="00020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5929339" y="2736402"/>
            <a:ext cx="981359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Amination</a:t>
            </a:r>
            <a:endParaRPr lang="fr-FR" sz="1400" dirty="0">
              <a:solidFill>
                <a:srgbClr val="00020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ZoneTexte 67"/>
          <p:cNvSpPr txBox="1"/>
          <p:nvPr/>
        </p:nvSpPr>
        <p:spPr>
          <a:xfrm>
            <a:off x="2325098" y="2745367"/>
            <a:ext cx="950901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Couplage</a:t>
            </a:r>
          </a:p>
        </p:txBody>
      </p:sp>
      <p:sp>
        <p:nvSpPr>
          <p:cNvPr id="72" name="ZoneTexte 71"/>
          <p:cNvSpPr txBox="1"/>
          <p:nvPr/>
        </p:nvSpPr>
        <p:spPr>
          <a:xfrm>
            <a:off x="4150229" y="389241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R</a:t>
            </a:r>
          </a:p>
        </p:txBody>
      </p:sp>
      <p:cxnSp>
        <p:nvCxnSpPr>
          <p:cNvPr id="73" name="Connecteur droit 72"/>
          <p:cNvCxnSpPr/>
          <p:nvPr/>
        </p:nvCxnSpPr>
        <p:spPr>
          <a:xfrm>
            <a:off x="4460332" y="4077076"/>
            <a:ext cx="188252" cy="1588"/>
          </a:xfrm>
          <a:prstGeom prst="line">
            <a:avLst/>
          </a:prstGeom>
          <a:ln w="190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Ellipse 73"/>
          <p:cNvSpPr/>
          <p:nvPr/>
        </p:nvSpPr>
        <p:spPr>
          <a:xfrm>
            <a:off x="4648584" y="3940641"/>
            <a:ext cx="267419" cy="27604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1670919" y="395122"/>
            <a:ext cx="7014294" cy="1143000"/>
          </a:xfrm>
        </p:spPr>
        <p:txBody>
          <a:bodyPr/>
          <a:lstStyle/>
          <a:p>
            <a:r>
              <a:rPr lang="fr-FR" dirty="0"/>
              <a:t>Hydroboration catalysée au cuivre</a:t>
            </a:r>
          </a:p>
        </p:txBody>
      </p:sp>
      <p:graphicFrame>
        <p:nvGraphicFramePr>
          <p:cNvPr id="15" name="Objet 1"/>
          <p:cNvGraphicFramePr>
            <a:graphicFrameLocks noChangeAspect="1"/>
          </p:cNvGraphicFramePr>
          <p:nvPr/>
        </p:nvGraphicFramePr>
        <p:xfrm>
          <a:off x="1125538" y="901793"/>
          <a:ext cx="6892925" cy="1541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6595566" imgH="1476630" progId="ChemDraw.Document.6.0">
                  <p:embed/>
                </p:oleObj>
              </mc:Choice>
              <mc:Fallback>
                <p:oleObj name="CS ChemDraw Drawing" r:id="rId3" imgW="6595566" imgH="1476630" progId="ChemDraw.Document.6.0">
                  <p:embed/>
                  <p:pic>
                    <p:nvPicPr>
                      <p:cNvPr id="15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901793"/>
                        <a:ext cx="6892925" cy="1541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524000" y="2778700"/>
          <a:ext cx="6095999" cy="18669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58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5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4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Entrée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CuX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10 mol%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Ligand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95705" algn="l"/>
                        </a:tabLs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20 mol%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Base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Temps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 err="1">
                          <a:solidFill>
                            <a:srgbClr val="000204"/>
                          </a:solidFill>
                        </a:rPr>
                        <a:t>Conv</a:t>
                      </a: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.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K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PO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4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 (2 </a:t>
                      </a:r>
                      <a:r>
                        <a:rPr lang="fr-FR" sz="1100" dirty="0" err="1">
                          <a:solidFill>
                            <a:srgbClr val="000204"/>
                          </a:solidFill>
                        </a:rPr>
                        <a:t>équ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.)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3 h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2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K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3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PO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4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 (2 équ.)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3 J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20%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3 h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4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3 J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418513" y="6443153"/>
            <a:ext cx="533400" cy="215361"/>
          </a:xfrm>
        </p:spPr>
        <p:txBody>
          <a:bodyPr/>
          <a:lstStyle/>
          <a:p>
            <a:r>
              <a:rPr lang="en-US" dirty="0"/>
              <a:t>8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1670919" y="395122"/>
            <a:ext cx="7014294" cy="1143000"/>
          </a:xfrm>
        </p:spPr>
        <p:txBody>
          <a:bodyPr/>
          <a:lstStyle/>
          <a:p>
            <a:r>
              <a:rPr lang="fr-FR" dirty="0"/>
              <a:t>Hydroboration catalysée au cuivre</a:t>
            </a:r>
          </a:p>
        </p:txBody>
      </p:sp>
      <p:graphicFrame>
        <p:nvGraphicFramePr>
          <p:cNvPr id="15" name="Objet 1"/>
          <p:cNvGraphicFramePr>
            <a:graphicFrameLocks noChangeAspect="1"/>
          </p:cNvGraphicFramePr>
          <p:nvPr/>
        </p:nvGraphicFramePr>
        <p:xfrm>
          <a:off x="1125538" y="901793"/>
          <a:ext cx="6892925" cy="1541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6595566" imgH="1476630" progId="ChemDraw.Document.6.0">
                  <p:embed/>
                </p:oleObj>
              </mc:Choice>
              <mc:Fallback>
                <p:oleObj name="CS ChemDraw Drawing" r:id="rId3" imgW="6595566" imgH="1476630" progId="ChemDraw.Document.6.0">
                  <p:embed/>
                  <p:pic>
                    <p:nvPicPr>
                      <p:cNvPr id="15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901793"/>
                        <a:ext cx="6892925" cy="1541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488139" y="2773065"/>
          <a:ext cx="6095999" cy="25488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58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5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4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Entrée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CuX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10 mol%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Ligand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95705" algn="l"/>
                        </a:tabLs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20 mol%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Base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Temps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 err="1">
                          <a:solidFill>
                            <a:srgbClr val="000204"/>
                          </a:solidFill>
                        </a:rPr>
                        <a:t>Conv</a:t>
                      </a: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.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K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PO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4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 (2 </a:t>
                      </a:r>
                      <a:r>
                        <a:rPr lang="fr-FR" sz="1100" dirty="0" err="1">
                          <a:solidFill>
                            <a:srgbClr val="000204"/>
                          </a:solidFill>
                        </a:rPr>
                        <a:t>équ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.)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3 h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2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K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3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PO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4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 (2 équ.)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3 J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20%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3 h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4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3 J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</a:rPr>
                        <a:t>CuI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K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PO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4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 (2 </a:t>
                      </a:r>
                      <a:r>
                        <a:rPr lang="fr-FR" sz="1100" dirty="0" err="1">
                          <a:solidFill>
                            <a:srgbClr val="000204"/>
                          </a:solidFill>
                        </a:rPr>
                        <a:t>équ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.)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3 h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</a:rPr>
                        <a:t>CuI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3 J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20%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418513" y="6443153"/>
            <a:ext cx="533400" cy="215361"/>
          </a:xfrm>
        </p:spPr>
        <p:txBody>
          <a:bodyPr/>
          <a:lstStyle/>
          <a:p>
            <a:fld id="{9F2F5E10-5301-4EE6-90D2-A6C4A3F62BED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1670919" y="395122"/>
            <a:ext cx="7014294" cy="1143000"/>
          </a:xfrm>
        </p:spPr>
        <p:txBody>
          <a:bodyPr/>
          <a:lstStyle/>
          <a:p>
            <a:r>
              <a:rPr lang="fr-FR" dirty="0"/>
              <a:t>Hydroboration catalysée au cuivre</a:t>
            </a:r>
          </a:p>
        </p:txBody>
      </p:sp>
      <p:graphicFrame>
        <p:nvGraphicFramePr>
          <p:cNvPr id="15" name="Objet 1"/>
          <p:cNvGraphicFramePr>
            <a:graphicFrameLocks noChangeAspect="1"/>
          </p:cNvGraphicFramePr>
          <p:nvPr/>
        </p:nvGraphicFramePr>
        <p:xfrm>
          <a:off x="1125538" y="901793"/>
          <a:ext cx="6892925" cy="1541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6595566" imgH="1476630" progId="ChemDraw.Document.6.0">
                  <p:embed/>
                </p:oleObj>
              </mc:Choice>
              <mc:Fallback>
                <p:oleObj name="CS ChemDraw Drawing" r:id="rId3" imgW="6595566" imgH="1476630" progId="ChemDraw.Document.6.0">
                  <p:embed/>
                  <p:pic>
                    <p:nvPicPr>
                      <p:cNvPr id="15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901793"/>
                        <a:ext cx="6892925" cy="1541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488139" y="2773065"/>
          <a:ext cx="6095999" cy="25488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58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5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4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Entrée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CuX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10 mol%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Ligand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95705" algn="l"/>
                        </a:tabLs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20 mol%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Base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Temps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 err="1">
                          <a:solidFill>
                            <a:srgbClr val="000204"/>
                          </a:solidFill>
                        </a:rPr>
                        <a:t>Conv</a:t>
                      </a: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.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K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PO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4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 (2 </a:t>
                      </a:r>
                      <a:r>
                        <a:rPr lang="fr-FR" sz="1100" dirty="0" err="1">
                          <a:solidFill>
                            <a:srgbClr val="000204"/>
                          </a:solidFill>
                        </a:rPr>
                        <a:t>équ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.)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3 h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2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K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3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PO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4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 (2 équ.)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3 J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20%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3 h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4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3 J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</a:rPr>
                        <a:t>CuI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K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PO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4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 (2 </a:t>
                      </a:r>
                      <a:r>
                        <a:rPr lang="fr-FR" sz="1100" dirty="0" err="1">
                          <a:solidFill>
                            <a:srgbClr val="000204"/>
                          </a:solidFill>
                        </a:rPr>
                        <a:t>équ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.)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3 h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</a:rPr>
                        <a:t>CuI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3 J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20%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418513" y="6443153"/>
            <a:ext cx="533400" cy="215361"/>
          </a:xfrm>
        </p:spPr>
        <p:txBody>
          <a:bodyPr/>
          <a:lstStyle/>
          <a:p>
            <a:fld id="{9F2F5E10-5301-4EE6-90D2-A6C4A3F62BE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23999" y="3944503"/>
            <a:ext cx="6095999" cy="28687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1670919" y="395122"/>
            <a:ext cx="7014294" cy="1143000"/>
          </a:xfrm>
        </p:spPr>
        <p:txBody>
          <a:bodyPr/>
          <a:lstStyle/>
          <a:p>
            <a:r>
              <a:rPr lang="fr-FR" dirty="0"/>
              <a:t>Hydroboration catalysée au cuivre</a:t>
            </a:r>
          </a:p>
        </p:txBody>
      </p:sp>
      <p:graphicFrame>
        <p:nvGraphicFramePr>
          <p:cNvPr id="15" name="Objet 1"/>
          <p:cNvGraphicFramePr>
            <a:graphicFrameLocks noChangeAspect="1"/>
          </p:cNvGraphicFramePr>
          <p:nvPr/>
        </p:nvGraphicFramePr>
        <p:xfrm>
          <a:off x="1125538" y="901793"/>
          <a:ext cx="6892925" cy="1541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6595566" imgH="1476630" progId="ChemDraw.Document.6.0">
                  <p:embed/>
                </p:oleObj>
              </mc:Choice>
              <mc:Fallback>
                <p:oleObj name="CS ChemDraw Drawing" r:id="rId3" imgW="6595566" imgH="1476630" progId="ChemDraw.Document.6.0">
                  <p:embed/>
                  <p:pic>
                    <p:nvPicPr>
                      <p:cNvPr id="15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901793"/>
                        <a:ext cx="6892925" cy="1541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524000" y="2778700"/>
          <a:ext cx="6095999" cy="18669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58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5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4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Entrée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CuX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10 mol%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Ligand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95705" algn="l"/>
                        </a:tabLs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20 mol%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Base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Temps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 err="1">
                          <a:solidFill>
                            <a:srgbClr val="000204"/>
                          </a:solidFill>
                        </a:rPr>
                        <a:t>Conv</a:t>
                      </a: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.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K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PO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4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 (2 </a:t>
                      </a:r>
                      <a:r>
                        <a:rPr lang="fr-FR" sz="1100" dirty="0" err="1">
                          <a:solidFill>
                            <a:srgbClr val="000204"/>
                          </a:solidFill>
                        </a:rPr>
                        <a:t>équ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.)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3 h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2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K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3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PO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4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 (2 équ.)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3 J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20%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3 h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4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3 J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523999" y="3935538"/>
            <a:ext cx="6095999" cy="28687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506070" y="3281091"/>
            <a:ext cx="6131859" cy="1292633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1523999" y="3281091"/>
          <a:ext cx="6095999" cy="204597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58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5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4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3 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Phénanthroline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24 h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t-Bu-Bipyridine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24 h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</a:rPr>
                        <a:t>Xantphos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3 J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Ethylène glycol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 3</a:t>
                      </a:r>
                      <a:r>
                        <a:rPr lang="fr-FR" sz="1100" baseline="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 J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0%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(S)-BINAP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24h 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527479" y="3299021"/>
            <a:ext cx="6095999" cy="28687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418513" y="6443153"/>
            <a:ext cx="533400" cy="215361"/>
          </a:xfrm>
        </p:spPr>
        <p:txBody>
          <a:bodyPr/>
          <a:lstStyle/>
          <a:p>
            <a:r>
              <a:rPr lang="en-US" dirty="0"/>
              <a:t>8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1670919" y="395122"/>
            <a:ext cx="7014294" cy="1143000"/>
          </a:xfrm>
        </p:spPr>
        <p:txBody>
          <a:bodyPr/>
          <a:lstStyle/>
          <a:p>
            <a:r>
              <a:rPr lang="fr-FR" dirty="0"/>
              <a:t>Hydroboration catalysée au cuivre</a:t>
            </a:r>
          </a:p>
        </p:txBody>
      </p:sp>
      <p:graphicFrame>
        <p:nvGraphicFramePr>
          <p:cNvPr id="15" name="Objet 1"/>
          <p:cNvGraphicFramePr>
            <a:graphicFrameLocks noChangeAspect="1"/>
          </p:cNvGraphicFramePr>
          <p:nvPr/>
        </p:nvGraphicFramePr>
        <p:xfrm>
          <a:off x="1125538" y="901793"/>
          <a:ext cx="6892925" cy="1541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6595566" imgH="1476630" progId="ChemDraw.Document.6.0">
                  <p:embed/>
                </p:oleObj>
              </mc:Choice>
              <mc:Fallback>
                <p:oleObj name="CS ChemDraw Drawing" r:id="rId3" imgW="6595566" imgH="1476630" progId="ChemDraw.Document.6.0">
                  <p:embed/>
                  <p:pic>
                    <p:nvPicPr>
                      <p:cNvPr id="15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901793"/>
                        <a:ext cx="6892925" cy="1541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524000" y="2778700"/>
          <a:ext cx="6095999" cy="18669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58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5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4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Entrée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CuX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10 mol%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Ligand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95705" algn="l"/>
                        </a:tabLs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20 mol%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Base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Temps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 err="1">
                          <a:solidFill>
                            <a:srgbClr val="000204"/>
                          </a:solidFill>
                        </a:rPr>
                        <a:t>Conv</a:t>
                      </a: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.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K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PO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4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 (2 </a:t>
                      </a:r>
                      <a:r>
                        <a:rPr lang="fr-FR" sz="1100" dirty="0" err="1">
                          <a:solidFill>
                            <a:srgbClr val="000204"/>
                          </a:solidFill>
                        </a:rPr>
                        <a:t>équ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.)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3 h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2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K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3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PO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4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 (2 équ.)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3 J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20%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3 h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4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3 J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523999" y="3935538"/>
            <a:ext cx="6095999" cy="28687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506070" y="3281091"/>
            <a:ext cx="6131859" cy="1292633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1523999" y="3281091"/>
          <a:ext cx="6095999" cy="204597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58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5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4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3 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5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Phénanthroline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24 h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6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t-Bu-Bipyridine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24 h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7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</a:rPr>
                        <a:t>Xantphos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3 J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Ethylène glycol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 3</a:t>
                      </a:r>
                      <a:r>
                        <a:rPr lang="fr-FR" sz="1100" baseline="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 J</a:t>
                      </a:r>
                      <a:endParaRPr lang="fr-FR" sz="1100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0%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Cu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</a:rPr>
                        <a:t>2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</a:rPr>
                        <a:t>O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(S)-BINAP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24h 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527479" y="3299021"/>
            <a:ext cx="6095999" cy="28687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1506070" y="3639682"/>
            <a:ext cx="6131859" cy="1759099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2" name="Object 1"/>
          <p:cNvGraphicFramePr>
            <a:graphicFrameLocks noChangeAspect="1"/>
          </p:cNvGraphicFramePr>
          <p:nvPr/>
        </p:nvGraphicFramePr>
        <p:xfrm>
          <a:off x="610397" y="4222409"/>
          <a:ext cx="1325562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5" imgW="1241801" imgH="1287630" progId="ChemDraw.Document.6.0">
                  <p:embed/>
                </p:oleObj>
              </mc:Choice>
              <mc:Fallback>
                <p:oleObj name="CS ChemDraw Drawing" r:id="rId5" imgW="1241801" imgH="1287630" progId="ChemDraw.Document.6.0">
                  <p:embed/>
                  <p:pic>
                    <p:nvPicPr>
                      <p:cNvPr id="1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397" y="4222409"/>
                        <a:ext cx="1325562" cy="1368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2216150" y="4642328"/>
          <a:ext cx="1573213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7" imgW="1471954" imgH="875880" progId="ChemDraw.Document.6.0">
                  <p:embed/>
                </p:oleObj>
              </mc:Choice>
              <mc:Fallback>
                <p:oleObj name="CS ChemDraw Drawing" r:id="rId7" imgW="1471954" imgH="875880" progId="ChemDraw.Document.6.0">
                  <p:embed/>
                  <p:pic>
                    <p:nvPicPr>
                      <p:cNvPr id="1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6150" y="4642328"/>
                        <a:ext cx="1573213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3"/>
          <p:cNvGraphicFramePr>
            <a:graphicFrameLocks noChangeAspect="1"/>
          </p:cNvGraphicFramePr>
          <p:nvPr/>
        </p:nvGraphicFramePr>
        <p:xfrm>
          <a:off x="4000500" y="4214974"/>
          <a:ext cx="1544638" cy="1366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9" imgW="1445751" imgH="1284390" progId="ChemDraw.Document.6.0">
                  <p:embed/>
                </p:oleObj>
              </mc:Choice>
              <mc:Fallback>
                <p:oleObj name="CS ChemDraw Drawing" r:id="rId9" imgW="1445751" imgH="1284390" progId="ChemDraw.Document.6.0">
                  <p:embed/>
                  <p:pic>
                    <p:nvPicPr>
                      <p:cNvPr id="1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0" y="4214974"/>
                        <a:ext cx="1544638" cy="1366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4"/>
          <p:cNvGraphicFramePr>
            <a:graphicFrameLocks noChangeAspect="1"/>
          </p:cNvGraphicFramePr>
          <p:nvPr/>
        </p:nvGraphicFramePr>
        <p:xfrm>
          <a:off x="5716588" y="4656420"/>
          <a:ext cx="1277937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1" imgW="1199120" imgH="878850" progId="ChemDraw.Document.6.0">
                  <p:embed/>
                </p:oleObj>
              </mc:Choice>
              <mc:Fallback>
                <p:oleObj name="CS ChemDraw Drawing" r:id="rId11" imgW="1199120" imgH="878850" progId="ChemDraw.Document.6.0">
                  <p:embed/>
                  <p:pic>
                    <p:nvPicPr>
                      <p:cNvPr id="1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6588" y="4656420"/>
                        <a:ext cx="1277937" cy="941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5"/>
          <p:cNvGraphicFramePr>
            <a:graphicFrameLocks noChangeAspect="1"/>
          </p:cNvGraphicFramePr>
          <p:nvPr/>
        </p:nvGraphicFramePr>
        <p:xfrm>
          <a:off x="7315390" y="4658008"/>
          <a:ext cx="1470025" cy="94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3" imgW="1375787" imgH="878850" progId="ChemDraw.Document.6.0">
                  <p:embed/>
                </p:oleObj>
              </mc:Choice>
              <mc:Fallback>
                <p:oleObj name="CS ChemDraw Drawing" r:id="rId13" imgW="1375787" imgH="878850" progId="ChemDraw.Document.6.0">
                  <p:embed/>
                  <p:pic>
                    <p:nvPicPr>
                      <p:cNvPr id="1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390" y="4658008"/>
                        <a:ext cx="1470025" cy="941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ZoneTexte 17"/>
          <p:cNvSpPr txBox="1"/>
          <p:nvPr/>
        </p:nvSpPr>
        <p:spPr>
          <a:xfrm>
            <a:off x="601432" y="5322579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0204"/>
                </a:solidFill>
              </a:rPr>
              <a:t>88%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7270565" y="5322579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0204"/>
                </a:solidFill>
              </a:rPr>
              <a:t>25%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687382" y="5322579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0204"/>
                </a:solidFill>
              </a:rPr>
              <a:t>66%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4146293" y="5322579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0204"/>
                </a:solidFill>
              </a:rPr>
              <a:t>100%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2155814" y="5322579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0204"/>
                </a:solidFill>
              </a:rPr>
              <a:t>60%</a:t>
            </a:r>
          </a:p>
        </p:txBody>
      </p:sp>
      <p:sp>
        <p:nvSpPr>
          <p:cNvPr id="2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418513" y="6443153"/>
            <a:ext cx="533400" cy="215361"/>
          </a:xfrm>
        </p:spPr>
        <p:txBody>
          <a:bodyPr/>
          <a:lstStyle/>
          <a:p>
            <a:r>
              <a:rPr lang="en-US" dirty="0"/>
              <a:t>8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527479" y="2796050"/>
          <a:ext cx="6095999" cy="15259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58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5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4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Entrée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 err="1">
                          <a:solidFill>
                            <a:srgbClr val="000204"/>
                          </a:solidFill>
                        </a:rPr>
                        <a:t>CuX</a:t>
                      </a:r>
                      <a:endParaRPr lang="fr-FR" sz="1100" b="1" dirty="0">
                        <a:solidFill>
                          <a:srgbClr val="000204"/>
                        </a:solidFill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10 mol%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Ligand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95705" algn="l"/>
                        </a:tabLs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20 mol%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Base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Temps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 err="1">
                          <a:solidFill>
                            <a:srgbClr val="000204"/>
                          </a:solidFill>
                        </a:rPr>
                        <a:t>Conv</a:t>
                      </a: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.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12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  <a:latin typeface="+mj-lt"/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K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PO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1h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>
                          <a:solidFill>
                            <a:srgbClr val="000204"/>
                          </a:solidFill>
                          <a:latin typeface="+mn-lt"/>
                          <a:ea typeface="+mn-ea"/>
                          <a:cs typeface="+mn-cs"/>
                        </a:rPr>
                        <a:t>PPh</a:t>
                      </a:r>
                      <a:r>
                        <a:rPr lang="fr-FR" sz="1100" kern="1200" baseline="-25000" dirty="0">
                          <a:solidFill>
                            <a:srgbClr val="000204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fr-FR" sz="1100" kern="1200" dirty="0">
                        <a:solidFill>
                          <a:srgbClr val="000204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1h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100%</a:t>
                      </a: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14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24h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1670919" y="395122"/>
            <a:ext cx="7014294" cy="1143000"/>
          </a:xfrm>
        </p:spPr>
        <p:txBody>
          <a:bodyPr/>
          <a:lstStyle/>
          <a:p>
            <a:r>
              <a:rPr lang="fr-FR" dirty="0"/>
              <a:t>Hydroboration catalysée au cuivre</a:t>
            </a:r>
          </a:p>
        </p:txBody>
      </p:sp>
      <p:sp>
        <p:nvSpPr>
          <p:cNvPr id="2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418513" y="6443153"/>
            <a:ext cx="533400" cy="215361"/>
          </a:xfrm>
        </p:spPr>
        <p:txBody>
          <a:bodyPr/>
          <a:lstStyle/>
          <a:p>
            <a:r>
              <a:rPr lang="en-US" dirty="0"/>
              <a:t>9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27479" y="3612796"/>
            <a:ext cx="6095999" cy="28687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aphicFrame>
        <p:nvGraphicFramePr>
          <p:cNvPr id="118792" name="Object 8"/>
          <p:cNvGraphicFramePr>
            <a:graphicFrameLocks noChangeAspect="1"/>
          </p:cNvGraphicFramePr>
          <p:nvPr/>
        </p:nvGraphicFramePr>
        <p:xfrm>
          <a:off x="260273" y="2817147"/>
          <a:ext cx="9969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996250" imgH="504090" progId="ChemDraw.Document.6.0">
                  <p:embed/>
                </p:oleObj>
              </mc:Choice>
              <mc:Fallback>
                <p:oleObj name="CS ChemDraw Drawing" r:id="rId3" imgW="996250" imgH="504090" progId="ChemDraw.Document.6.0">
                  <p:embed/>
                  <p:pic>
                    <p:nvPicPr>
                      <p:cNvPr id="11879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273" y="2817147"/>
                        <a:ext cx="996950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à coins arrondis 29"/>
          <p:cNvSpPr/>
          <p:nvPr/>
        </p:nvSpPr>
        <p:spPr>
          <a:xfrm>
            <a:off x="213004" y="2778700"/>
            <a:ext cx="1035254" cy="654793"/>
          </a:xfrm>
          <a:prstGeom prst="roundRect">
            <a:avLst/>
          </a:prstGeom>
          <a:noFill/>
          <a:ln>
            <a:solidFill>
              <a:srgbClr val="0539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18793" name="Objet 1"/>
          <p:cNvGraphicFramePr>
            <a:graphicFrameLocks noChangeAspect="1"/>
          </p:cNvGraphicFramePr>
          <p:nvPr/>
        </p:nvGraphicFramePr>
        <p:xfrm>
          <a:off x="1125538" y="901700"/>
          <a:ext cx="6892925" cy="154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5" imgW="6595566" imgH="1476630" progId="ChemDraw.Document.6.0">
                  <p:embed/>
                </p:oleObj>
              </mc:Choice>
              <mc:Fallback>
                <p:oleObj name="CS ChemDraw Drawing" r:id="rId5" imgW="6595566" imgH="1476630" progId="ChemDraw.Document.6.0">
                  <p:embed/>
                  <p:pic>
                    <p:nvPicPr>
                      <p:cNvPr id="118793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901700"/>
                        <a:ext cx="6892925" cy="1541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527479" y="2796050"/>
          <a:ext cx="6095999" cy="15259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58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5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4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Entrée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 err="1">
                          <a:solidFill>
                            <a:srgbClr val="000204"/>
                          </a:solidFill>
                        </a:rPr>
                        <a:t>CuX</a:t>
                      </a:r>
                      <a:endParaRPr lang="fr-FR" sz="1100" b="1" dirty="0">
                        <a:solidFill>
                          <a:srgbClr val="000204"/>
                        </a:solidFill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10 mol%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Ligand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95705" algn="l"/>
                        </a:tabLs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20 mol%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Base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Temps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 err="1">
                          <a:solidFill>
                            <a:srgbClr val="000204"/>
                          </a:solidFill>
                        </a:rPr>
                        <a:t>Conv</a:t>
                      </a: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.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10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  <a:latin typeface="+mj-lt"/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K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PO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1h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>
                          <a:solidFill>
                            <a:srgbClr val="000204"/>
                          </a:solidFill>
                          <a:latin typeface="+mn-lt"/>
                          <a:ea typeface="+mn-ea"/>
                          <a:cs typeface="+mn-cs"/>
                        </a:rPr>
                        <a:t>PPh</a:t>
                      </a:r>
                      <a:r>
                        <a:rPr lang="fr-FR" sz="1100" kern="1200" baseline="-25000" dirty="0">
                          <a:solidFill>
                            <a:srgbClr val="000204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fr-FR" sz="1100" kern="1200" dirty="0">
                        <a:solidFill>
                          <a:srgbClr val="000204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1h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100%</a:t>
                      </a: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12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24h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1670919" y="395122"/>
            <a:ext cx="7014294" cy="1143000"/>
          </a:xfrm>
        </p:spPr>
        <p:txBody>
          <a:bodyPr/>
          <a:lstStyle/>
          <a:p>
            <a:r>
              <a:rPr lang="fr-FR" dirty="0"/>
              <a:t>Hydroboration catalysée au cuivre</a:t>
            </a:r>
          </a:p>
        </p:txBody>
      </p:sp>
      <p:sp>
        <p:nvSpPr>
          <p:cNvPr id="2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418513" y="6443153"/>
            <a:ext cx="533400" cy="215361"/>
          </a:xfrm>
        </p:spPr>
        <p:txBody>
          <a:bodyPr/>
          <a:lstStyle/>
          <a:p>
            <a:r>
              <a:rPr lang="en-US" dirty="0"/>
              <a:t>9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27479" y="3612796"/>
            <a:ext cx="6095999" cy="28687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aphicFrame>
        <p:nvGraphicFramePr>
          <p:cNvPr id="118792" name="Object 8"/>
          <p:cNvGraphicFramePr>
            <a:graphicFrameLocks noChangeAspect="1"/>
          </p:cNvGraphicFramePr>
          <p:nvPr/>
        </p:nvGraphicFramePr>
        <p:xfrm>
          <a:off x="260273" y="2817147"/>
          <a:ext cx="9969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996250" imgH="504090" progId="ChemDraw.Document.6.0">
                  <p:embed/>
                </p:oleObj>
              </mc:Choice>
              <mc:Fallback>
                <p:oleObj name="CS ChemDraw Drawing" r:id="rId3" imgW="996250" imgH="504090" progId="ChemDraw.Document.6.0">
                  <p:embed/>
                  <p:pic>
                    <p:nvPicPr>
                      <p:cNvPr id="11879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273" y="2817147"/>
                        <a:ext cx="996950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à coins arrondis 29"/>
          <p:cNvSpPr/>
          <p:nvPr/>
        </p:nvSpPr>
        <p:spPr>
          <a:xfrm>
            <a:off x="213004" y="2778700"/>
            <a:ext cx="1035254" cy="654793"/>
          </a:xfrm>
          <a:prstGeom prst="roundRect">
            <a:avLst/>
          </a:prstGeom>
          <a:noFill/>
          <a:ln>
            <a:solidFill>
              <a:srgbClr val="0539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18793" name="Objet 1"/>
          <p:cNvGraphicFramePr>
            <a:graphicFrameLocks noChangeAspect="1"/>
          </p:cNvGraphicFramePr>
          <p:nvPr/>
        </p:nvGraphicFramePr>
        <p:xfrm>
          <a:off x="1125538" y="901700"/>
          <a:ext cx="6892925" cy="154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5" imgW="6595566" imgH="1476630" progId="ChemDraw.Document.6.0">
                  <p:embed/>
                </p:oleObj>
              </mc:Choice>
              <mc:Fallback>
                <p:oleObj name="CS ChemDraw Drawing" r:id="rId5" imgW="6595566" imgH="1476630" progId="ChemDraw.Document.6.0">
                  <p:embed/>
                  <p:pic>
                    <p:nvPicPr>
                      <p:cNvPr id="118793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901700"/>
                        <a:ext cx="6892925" cy="1541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6"/>
          <p:cNvSpPr/>
          <p:nvPr/>
        </p:nvSpPr>
        <p:spPr>
          <a:xfrm>
            <a:off x="1491619" y="3340314"/>
            <a:ext cx="6218027" cy="120954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5" name="Tableau 24"/>
          <p:cNvGraphicFramePr>
            <a:graphicFrameLocks noGrp="1"/>
          </p:cNvGraphicFramePr>
          <p:nvPr/>
        </p:nvGraphicFramePr>
        <p:xfrm>
          <a:off x="1527479" y="3340314"/>
          <a:ext cx="6095999" cy="204597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58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5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4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>
                          <a:solidFill>
                            <a:srgbClr val="000204"/>
                          </a:solidFill>
                          <a:latin typeface="+mn-lt"/>
                          <a:ea typeface="+mn-ea"/>
                          <a:cs typeface="+mn-cs"/>
                        </a:rPr>
                        <a:t>PPh</a:t>
                      </a:r>
                      <a:r>
                        <a:rPr lang="fr-FR" sz="1100" kern="1200" baseline="-25000" dirty="0">
                          <a:solidFill>
                            <a:srgbClr val="000204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fr-FR" sz="1100" kern="1200" dirty="0">
                        <a:solidFill>
                          <a:srgbClr val="000204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1h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100%</a:t>
                      </a: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15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Xantphos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  <a:latin typeface="+mj-lt"/>
                        </a:rPr>
                        <a:t>24h</a:t>
                      </a:r>
                      <a:endParaRPr lang="fr-FR" sz="110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80%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16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Phenantroline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  <a:latin typeface="+mj-lt"/>
                        </a:rPr>
                        <a:t>24h</a:t>
                      </a:r>
                      <a:endParaRPr lang="fr-FR" sz="110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tBu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 bis pyridine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  <a:latin typeface="+mj-lt"/>
                        </a:rPr>
                        <a:t>24h</a:t>
                      </a:r>
                      <a:endParaRPr lang="fr-FR" sz="110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  <a:latin typeface="+mj-lt"/>
                        </a:rPr>
                        <a:t>10%</a:t>
                      </a:r>
                      <a:endParaRPr lang="fr-FR" sz="110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  <a:latin typeface="+mj-lt"/>
                        </a:rPr>
                        <a:t>Ethylène glycol</a:t>
                      </a:r>
                      <a:endParaRPr lang="fr-FR" sz="110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3j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  <a:latin typeface="+mj-lt"/>
                        </a:rPr>
                        <a:t>0%</a:t>
                      </a:r>
                      <a:endParaRPr lang="fr-FR" sz="110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  <a:latin typeface="+mj-lt"/>
                        </a:rPr>
                        <a:t>(S)-BINAP</a:t>
                      </a:r>
                      <a:endParaRPr lang="fr-FR" sz="110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24h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1527479" y="3340314"/>
            <a:ext cx="6095999" cy="28687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527479" y="2796050"/>
          <a:ext cx="6095999" cy="15259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58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5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4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Entrée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 err="1">
                          <a:solidFill>
                            <a:srgbClr val="000204"/>
                          </a:solidFill>
                        </a:rPr>
                        <a:t>CuX</a:t>
                      </a:r>
                      <a:endParaRPr lang="fr-FR" sz="1100" b="1" dirty="0">
                        <a:solidFill>
                          <a:srgbClr val="000204"/>
                        </a:solidFill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10 mol%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Ligand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95705" algn="l"/>
                        </a:tabLs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20 mol%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Base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204"/>
                          </a:solidFill>
                        </a:rPr>
                        <a:t>Temps</a:t>
                      </a:r>
                      <a:endParaRPr lang="fr-FR" sz="1100" b="1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 err="1">
                          <a:solidFill>
                            <a:srgbClr val="000204"/>
                          </a:solidFill>
                        </a:rPr>
                        <a:t>Conv</a:t>
                      </a:r>
                      <a:r>
                        <a:rPr lang="fr-FR" sz="1100" b="1" dirty="0">
                          <a:solidFill>
                            <a:srgbClr val="000204"/>
                          </a:solidFill>
                        </a:rPr>
                        <a:t>.</a:t>
                      </a:r>
                      <a:endParaRPr lang="fr-FR" sz="1100" b="1" dirty="0">
                        <a:solidFill>
                          <a:srgbClr val="00020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10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PPh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  <a:latin typeface="+mj-lt"/>
                        </a:rPr>
                        <a:t>3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K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PO</a:t>
                      </a:r>
                      <a:r>
                        <a:rPr lang="fr-FR" sz="1100" baseline="-250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1h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100%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>
                          <a:solidFill>
                            <a:srgbClr val="000204"/>
                          </a:solidFill>
                          <a:latin typeface="+mn-lt"/>
                          <a:ea typeface="+mn-ea"/>
                          <a:cs typeface="+mn-cs"/>
                        </a:rPr>
                        <a:t>PPh</a:t>
                      </a:r>
                      <a:r>
                        <a:rPr lang="fr-FR" sz="1100" kern="1200" baseline="-25000" dirty="0">
                          <a:solidFill>
                            <a:srgbClr val="000204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fr-FR" sz="1100" kern="1200" dirty="0">
                        <a:solidFill>
                          <a:srgbClr val="000204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1h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100%</a:t>
                      </a: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12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24h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1670919" y="395122"/>
            <a:ext cx="7014294" cy="1143000"/>
          </a:xfrm>
        </p:spPr>
        <p:txBody>
          <a:bodyPr/>
          <a:lstStyle/>
          <a:p>
            <a:r>
              <a:rPr lang="fr-FR" dirty="0"/>
              <a:t>Hydroboration catalysée au cuivre</a:t>
            </a:r>
          </a:p>
        </p:txBody>
      </p:sp>
      <p:sp>
        <p:nvSpPr>
          <p:cNvPr id="2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418513" y="6443153"/>
            <a:ext cx="533400" cy="215361"/>
          </a:xfrm>
        </p:spPr>
        <p:txBody>
          <a:bodyPr/>
          <a:lstStyle/>
          <a:p>
            <a:r>
              <a:rPr lang="en-US" dirty="0"/>
              <a:t>9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27479" y="3612796"/>
            <a:ext cx="6095999" cy="28687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aphicFrame>
        <p:nvGraphicFramePr>
          <p:cNvPr id="118792" name="Object 8"/>
          <p:cNvGraphicFramePr>
            <a:graphicFrameLocks noChangeAspect="1"/>
          </p:cNvGraphicFramePr>
          <p:nvPr/>
        </p:nvGraphicFramePr>
        <p:xfrm>
          <a:off x="260273" y="2817147"/>
          <a:ext cx="9969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996250" imgH="504090" progId="ChemDraw.Document.6.0">
                  <p:embed/>
                </p:oleObj>
              </mc:Choice>
              <mc:Fallback>
                <p:oleObj name="CS ChemDraw Drawing" r:id="rId3" imgW="996250" imgH="504090" progId="ChemDraw.Document.6.0">
                  <p:embed/>
                  <p:pic>
                    <p:nvPicPr>
                      <p:cNvPr id="11879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273" y="2817147"/>
                        <a:ext cx="996950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à coins arrondis 29"/>
          <p:cNvSpPr/>
          <p:nvPr/>
        </p:nvSpPr>
        <p:spPr>
          <a:xfrm>
            <a:off x="213004" y="2778700"/>
            <a:ext cx="1035254" cy="654793"/>
          </a:xfrm>
          <a:prstGeom prst="roundRect">
            <a:avLst/>
          </a:prstGeom>
          <a:noFill/>
          <a:ln>
            <a:solidFill>
              <a:srgbClr val="0539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18793" name="Objet 1"/>
          <p:cNvGraphicFramePr>
            <a:graphicFrameLocks noChangeAspect="1"/>
          </p:cNvGraphicFramePr>
          <p:nvPr/>
        </p:nvGraphicFramePr>
        <p:xfrm>
          <a:off x="1125538" y="901700"/>
          <a:ext cx="6892925" cy="154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5" imgW="6595566" imgH="1476630" progId="ChemDraw.Document.6.0">
                  <p:embed/>
                </p:oleObj>
              </mc:Choice>
              <mc:Fallback>
                <p:oleObj name="CS ChemDraw Drawing" r:id="rId5" imgW="6595566" imgH="1476630" progId="ChemDraw.Document.6.0">
                  <p:embed/>
                  <p:pic>
                    <p:nvPicPr>
                      <p:cNvPr id="118793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901700"/>
                        <a:ext cx="6892925" cy="1541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6"/>
          <p:cNvSpPr/>
          <p:nvPr/>
        </p:nvSpPr>
        <p:spPr>
          <a:xfrm>
            <a:off x="1491619" y="3340314"/>
            <a:ext cx="6218027" cy="120954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5" name="Tableau 24"/>
          <p:cNvGraphicFramePr>
            <a:graphicFrameLocks noGrp="1"/>
          </p:cNvGraphicFramePr>
          <p:nvPr/>
        </p:nvGraphicFramePr>
        <p:xfrm>
          <a:off x="1527479" y="3340314"/>
          <a:ext cx="6095999" cy="204597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58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5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4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>
                          <a:solidFill>
                            <a:srgbClr val="000204"/>
                          </a:solidFill>
                          <a:latin typeface="+mn-lt"/>
                          <a:ea typeface="+mn-ea"/>
                          <a:cs typeface="+mn-cs"/>
                        </a:rPr>
                        <a:t>PPh</a:t>
                      </a:r>
                      <a:r>
                        <a:rPr lang="fr-FR" sz="1100" kern="1200" baseline="-25000" dirty="0">
                          <a:solidFill>
                            <a:srgbClr val="000204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fr-FR" sz="1100" kern="1200" dirty="0">
                        <a:solidFill>
                          <a:srgbClr val="000204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1h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100%</a:t>
                      </a: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13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Xantphos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  <a:latin typeface="+mj-lt"/>
                        </a:rPr>
                        <a:t>24h</a:t>
                      </a:r>
                      <a:endParaRPr lang="fr-FR" sz="110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80%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14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Phenantroline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  <a:latin typeface="+mj-lt"/>
                        </a:rPr>
                        <a:t>24h</a:t>
                      </a:r>
                      <a:endParaRPr lang="fr-FR" sz="110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tBu</a:t>
                      </a: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 bis pyridine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  <a:latin typeface="+mj-lt"/>
                        </a:rPr>
                        <a:t>24h</a:t>
                      </a:r>
                      <a:endParaRPr lang="fr-FR" sz="110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  <a:latin typeface="+mj-lt"/>
                        </a:rPr>
                        <a:t>10%</a:t>
                      </a:r>
                      <a:endParaRPr lang="fr-FR" sz="110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  <a:latin typeface="+mj-lt"/>
                        </a:rPr>
                        <a:t>Ethylène glycol</a:t>
                      </a:r>
                      <a:endParaRPr lang="fr-FR" sz="110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3j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  <a:latin typeface="+mj-lt"/>
                        </a:rPr>
                        <a:t>0%</a:t>
                      </a:r>
                      <a:endParaRPr lang="fr-FR" sz="110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204"/>
                          </a:solidFill>
                          <a:latin typeface="+mj-lt"/>
                        </a:rPr>
                        <a:t>CuTC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204"/>
                          </a:solidFill>
                          <a:latin typeface="+mj-lt"/>
                        </a:rPr>
                        <a:t>(S)-BINAP</a:t>
                      </a:r>
                      <a:endParaRPr lang="fr-FR" sz="110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-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24h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204"/>
                          </a:solidFill>
                          <a:latin typeface="+mj-lt"/>
                        </a:rPr>
                        <a:t>10%</a:t>
                      </a:r>
                      <a:endParaRPr lang="fr-FR" sz="1100" dirty="0">
                        <a:solidFill>
                          <a:srgbClr val="000204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6663" marR="56663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1527479" y="3340314"/>
            <a:ext cx="6095999" cy="28687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/>
          <p:cNvSpPr/>
          <p:nvPr/>
        </p:nvSpPr>
        <p:spPr>
          <a:xfrm>
            <a:off x="1527479" y="3680975"/>
            <a:ext cx="6095999" cy="175909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graphicFrame>
        <p:nvGraphicFramePr>
          <p:cNvPr id="12" name="Object 1"/>
          <p:cNvGraphicFramePr>
            <a:graphicFrameLocks noChangeAspect="1"/>
          </p:cNvGraphicFramePr>
          <p:nvPr/>
        </p:nvGraphicFramePr>
        <p:xfrm>
          <a:off x="465431" y="4231475"/>
          <a:ext cx="1325562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7" imgW="1241801" imgH="1287630" progId="ChemDraw.Document.6.0">
                  <p:embed/>
                </p:oleObj>
              </mc:Choice>
              <mc:Fallback>
                <p:oleObj name="CS ChemDraw Drawing" r:id="rId7" imgW="1241801" imgH="1287630" progId="ChemDraw.Document.6.0">
                  <p:embed/>
                  <p:pic>
                    <p:nvPicPr>
                      <p:cNvPr id="1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431" y="4231475"/>
                        <a:ext cx="1325562" cy="1368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2071184" y="4651394"/>
          <a:ext cx="1573213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9" imgW="1471954" imgH="875880" progId="ChemDraw.Document.6.0">
                  <p:embed/>
                </p:oleObj>
              </mc:Choice>
              <mc:Fallback>
                <p:oleObj name="CS ChemDraw Drawing" r:id="rId9" imgW="1471954" imgH="875880" progId="ChemDraw.Document.6.0">
                  <p:embed/>
                  <p:pic>
                    <p:nvPicPr>
                      <p:cNvPr id="1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184" y="4651394"/>
                        <a:ext cx="1573213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3"/>
          <p:cNvGraphicFramePr>
            <a:graphicFrameLocks noChangeAspect="1"/>
          </p:cNvGraphicFramePr>
          <p:nvPr/>
        </p:nvGraphicFramePr>
        <p:xfrm>
          <a:off x="3855534" y="4224040"/>
          <a:ext cx="1544638" cy="1366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1" imgW="1445751" imgH="1284390" progId="ChemDraw.Document.6.0">
                  <p:embed/>
                </p:oleObj>
              </mc:Choice>
              <mc:Fallback>
                <p:oleObj name="CS ChemDraw Drawing" r:id="rId11" imgW="1445751" imgH="1284390" progId="ChemDraw.Document.6.0">
                  <p:embed/>
                  <p:pic>
                    <p:nvPicPr>
                      <p:cNvPr id="1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5534" y="4224040"/>
                        <a:ext cx="1544638" cy="1366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4"/>
          <p:cNvGraphicFramePr>
            <a:graphicFrameLocks noChangeAspect="1"/>
          </p:cNvGraphicFramePr>
          <p:nvPr/>
        </p:nvGraphicFramePr>
        <p:xfrm>
          <a:off x="5571622" y="4656521"/>
          <a:ext cx="1277937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3" imgW="1199120" imgH="878850" progId="ChemDraw.Document.6.0">
                  <p:embed/>
                </p:oleObj>
              </mc:Choice>
              <mc:Fallback>
                <p:oleObj name="CS ChemDraw Drawing" r:id="rId13" imgW="1199120" imgH="878850" progId="ChemDraw.Document.6.0">
                  <p:embed/>
                  <p:pic>
                    <p:nvPicPr>
                      <p:cNvPr id="1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1622" y="4656521"/>
                        <a:ext cx="1277937" cy="941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5"/>
          <p:cNvGraphicFramePr>
            <a:graphicFrameLocks noChangeAspect="1"/>
          </p:cNvGraphicFramePr>
          <p:nvPr/>
        </p:nvGraphicFramePr>
        <p:xfrm>
          <a:off x="7170424" y="4676660"/>
          <a:ext cx="1470025" cy="94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5" imgW="1375787" imgH="878850" progId="ChemDraw.Document.6.0">
                  <p:embed/>
                </p:oleObj>
              </mc:Choice>
              <mc:Fallback>
                <p:oleObj name="CS ChemDraw Drawing" r:id="rId15" imgW="1375787" imgH="878850" progId="ChemDraw.Document.6.0">
                  <p:embed/>
                  <p:pic>
                    <p:nvPicPr>
                      <p:cNvPr id="1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0424" y="4676660"/>
                        <a:ext cx="1470025" cy="941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ZoneTexte 17"/>
          <p:cNvSpPr txBox="1"/>
          <p:nvPr/>
        </p:nvSpPr>
        <p:spPr>
          <a:xfrm>
            <a:off x="465431" y="5329374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0204"/>
                </a:solidFill>
              </a:rPr>
              <a:t>67%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7125599" y="5463862"/>
            <a:ext cx="89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>
                <a:solidFill>
                  <a:srgbClr val="000204"/>
                </a:solidFill>
              </a:rPr>
              <a:t>Conv</a:t>
            </a:r>
            <a:r>
              <a:rPr lang="fr-FR" sz="1200" dirty="0">
                <a:solidFill>
                  <a:srgbClr val="000204"/>
                </a:solidFill>
              </a:rPr>
              <a:t> 20%</a:t>
            </a:r>
          </a:p>
          <a:p>
            <a:pPr algn="ctr"/>
            <a:r>
              <a:rPr lang="fr-FR" sz="1200" dirty="0">
                <a:solidFill>
                  <a:srgbClr val="000204"/>
                </a:solidFill>
              </a:rPr>
              <a:t>(</a:t>
            </a:r>
            <a:r>
              <a:rPr lang="fr-FR" sz="1200" dirty="0" err="1">
                <a:solidFill>
                  <a:srgbClr val="000204"/>
                </a:solidFill>
              </a:rPr>
              <a:t>rmn</a:t>
            </a:r>
            <a:r>
              <a:rPr lang="fr-FR" sz="1200" dirty="0">
                <a:solidFill>
                  <a:srgbClr val="000204"/>
                </a:solidFill>
              </a:rPr>
              <a:t>)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598517" y="5329374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0204"/>
                </a:solidFill>
              </a:rPr>
              <a:t>53%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3855534" y="5463862"/>
            <a:ext cx="934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>
                <a:solidFill>
                  <a:srgbClr val="000204"/>
                </a:solidFill>
              </a:rPr>
              <a:t>Conv</a:t>
            </a:r>
            <a:r>
              <a:rPr lang="fr-FR" sz="1200" dirty="0">
                <a:solidFill>
                  <a:srgbClr val="000204"/>
                </a:solidFill>
              </a:rPr>
              <a:t> 22% </a:t>
            </a:r>
          </a:p>
          <a:p>
            <a:pPr algn="ctr"/>
            <a:r>
              <a:rPr lang="fr-FR" sz="1200" dirty="0">
                <a:solidFill>
                  <a:srgbClr val="000204"/>
                </a:solidFill>
              </a:rPr>
              <a:t>(</a:t>
            </a:r>
            <a:r>
              <a:rPr lang="fr-FR" sz="1200" dirty="0" err="1">
                <a:solidFill>
                  <a:srgbClr val="000204"/>
                </a:solidFill>
              </a:rPr>
              <a:t>rmn</a:t>
            </a:r>
            <a:r>
              <a:rPr lang="fr-FR" sz="1200" dirty="0">
                <a:solidFill>
                  <a:srgbClr val="000204"/>
                </a:solidFill>
              </a:rPr>
              <a:t>)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2071184" y="5329374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0204"/>
                </a:solidFill>
              </a:rPr>
              <a:t>55%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388241" y="2967922"/>
            <a:ext cx="8367518" cy="3267169"/>
          </a:xfrm>
        </p:spPr>
        <p:txBody>
          <a:bodyPr/>
          <a:lstStyle/>
          <a:p>
            <a:r>
              <a:rPr lang="fr-FR" sz="1800" dirty="0"/>
              <a:t>Suivi cinétique de l’hydroboration par IR et RMN</a:t>
            </a:r>
          </a:p>
          <a:p>
            <a:r>
              <a:rPr lang="fr-FR" sz="1800" dirty="0"/>
              <a:t>Mise au point d’une synthèse </a:t>
            </a:r>
            <a:r>
              <a:rPr lang="fr-FR" sz="1800" dirty="0" err="1"/>
              <a:t>énantiosélective</a:t>
            </a:r>
            <a:r>
              <a:rPr lang="fr-FR" sz="1800" dirty="0"/>
              <a:t> des </a:t>
            </a:r>
            <a:r>
              <a:rPr lang="el-GR" sz="1800" dirty="0"/>
              <a:t>β</a:t>
            </a:r>
            <a:r>
              <a:rPr lang="fr-FR" sz="1800" dirty="0"/>
              <a:t>-</a:t>
            </a:r>
            <a:r>
              <a:rPr lang="fr-FR" sz="1800" dirty="0" err="1"/>
              <a:t>aminotrifluoroborates</a:t>
            </a:r>
            <a:endParaRPr lang="fr-FR" sz="1800" dirty="0"/>
          </a:p>
          <a:p>
            <a:r>
              <a:rPr lang="fr-FR" sz="1800" dirty="0"/>
              <a:t>Mise au point de la réaction d’</a:t>
            </a:r>
            <a:r>
              <a:rPr lang="fr-FR" sz="1800" dirty="0" err="1"/>
              <a:t>organo</a:t>
            </a:r>
            <a:r>
              <a:rPr lang="fr-FR" sz="1800" dirty="0"/>
              <a:t>-</a:t>
            </a:r>
            <a:r>
              <a:rPr lang="fr-FR" sz="1800" dirty="0" err="1"/>
              <a:t>photocatalyse</a:t>
            </a:r>
            <a:r>
              <a:rPr lang="fr-FR" sz="1800" dirty="0"/>
              <a:t> </a:t>
            </a:r>
          </a:p>
          <a:p>
            <a:endParaRPr lang="fr-FR" sz="1800" dirty="0"/>
          </a:p>
          <a:p>
            <a:endParaRPr lang="fr-FR" sz="18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Perspectives</a:t>
            </a:r>
          </a:p>
        </p:txBody>
      </p:sp>
      <p:graphicFrame>
        <p:nvGraphicFramePr>
          <p:cNvPr id="89091" name="Object 3"/>
          <p:cNvGraphicFramePr>
            <a:graphicFrameLocks noChangeAspect="1"/>
          </p:cNvGraphicFramePr>
          <p:nvPr/>
        </p:nvGraphicFramePr>
        <p:xfrm>
          <a:off x="2365375" y="1207533"/>
          <a:ext cx="4413250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3928543" imgH="1028160" progId="ChemDraw.Document.6.0">
                  <p:embed/>
                </p:oleObj>
              </mc:Choice>
              <mc:Fallback>
                <p:oleObj name="CS ChemDraw Drawing" r:id="rId2" imgW="3928543" imgH="1028160" progId="ChemDraw.Document.6.0">
                  <p:embed/>
                  <p:pic>
                    <p:nvPicPr>
                      <p:cNvPr id="8909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5375" y="1207533"/>
                        <a:ext cx="4413250" cy="1155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418513" y="6443153"/>
            <a:ext cx="533400" cy="215361"/>
          </a:xfrm>
        </p:spPr>
        <p:txBody>
          <a:bodyPr/>
          <a:lstStyle/>
          <a:p>
            <a:r>
              <a:rPr lang="en-US" dirty="0"/>
              <a:t>10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Merci de votre attention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670919" y="395122"/>
            <a:ext cx="7014294" cy="1143000"/>
          </a:xfrm>
        </p:spPr>
        <p:txBody>
          <a:bodyPr/>
          <a:lstStyle/>
          <a:p>
            <a:r>
              <a:rPr lang="fr-FR" dirty="0"/>
              <a:t>Introduction </a:t>
            </a: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4465157" y="330828"/>
          <a:ext cx="4371975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3707304" imgH="717390" progId="ChemDraw.Document.6.0">
                  <p:embed/>
                </p:oleObj>
              </mc:Choice>
              <mc:Fallback>
                <p:oleObj name="CS ChemDraw Drawing" r:id="rId2" imgW="3707304" imgH="717390" progId="ChemDraw.Document.6.0">
                  <p:embed/>
                  <p:pic>
                    <p:nvPicPr>
                      <p:cNvPr id="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5157" y="330828"/>
                        <a:ext cx="4371975" cy="846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à coins arrondis 10"/>
          <p:cNvSpPr/>
          <p:nvPr/>
        </p:nvSpPr>
        <p:spPr>
          <a:xfrm>
            <a:off x="4043275" y="241178"/>
            <a:ext cx="4948320" cy="949967"/>
          </a:xfrm>
          <a:prstGeom prst="roundRect">
            <a:avLst>
              <a:gd name="adj" fmla="val 7229"/>
            </a:avLst>
          </a:prstGeom>
          <a:noFill/>
          <a:ln w="9525">
            <a:solidFill>
              <a:srgbClr val="0539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4197738" y="497634"/>
            <a:ext cx="267419" cy="27604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space réservé du numéro de diapositive 2"/>
          <p:cNvSpPr txBox="1">
            <a:spLocks/>
          </p:cNvSpPr>
          <p:nvPr/>
        </p:nvSpPr>
        <p:spPr>
          <a:xfrm>
            <a:off x="8418513" y="6443153"/>
            <a:ext cx="533400" cy="21536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bg1"/>
                </a:solidFill>
                <a:latin typeface="Arial"/>
                <a:cs typeface="Arial"/>
              </a:rPr>
              <a:t>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1139337" y="381787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R</a:t>
            </a:r>
          </a:p>
        </p:txBody>
      </p:sp>
      <p:cxnSp>
        <p:nvCxnSpPr>
          <p:cNvPr id="33" name="Connecteur droit 32"/>
          <p:cNvCxnSpPr/>
          <p:nvPr/>
        </p:nvCxnSpPr>
        <p:spPr>
          <a:xfrm>
            <a:off x="1449440" y="4002537"/>
            <a:ext cx="188252" cy="1588"/>
          </a:xfrm>
          <a:prstGeom prst="line">
            <a:avLst/>
          </a:prstGeom>
          <a:ln w="190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1637692" y="3866102"/>
            <a:ext cx="267419" cy="27604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/>
          <p:cNvSpPr/>
          <p:nvPr/>
        </p:nvSpPr>
        <p:spPr>
          <a:xfrm>
            <a:off x="971867" y="3369497"/>
            <a:ext cx="1185955" cy="118987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1139152" y="381894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R</a:t>
            </a:r>
          </a:p>
        </p:txBody>
      </p:sp>
      <p:cxnSp>
        <p:nvCxnSpPr>
          <p:cNvPr id="41" name="Connecteur droit 40"/>
          <p:cNvCxnSpPr/>
          <p:nvPr/>
        </p:nvCxnSpPr>
        <p:spPr>
          <a:xfrm>
            <a:off x="1449255" y="4003612"/>
            <a:ext cx="188252" cy="1588"/>
          </a:xfrm>
          <a:prstGeom prst="line">
            <a:avLst/>
          </a:prstGeom>
          <a:ln w="190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Ellipse 41"/>
          <p:cNvSpPr/>
          <p:nvPr/>
        </p:nvSpPr>
        <p:spPr>
          <a:xfrm>
            <a:off x="1637507" y="3867177"/>
            <a:ext cx="267419" cy="27604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670919" y="395122"/>
            <a:ext cx="7014294" cy="1143000"/>
          </a:xfrm>
        </p:spPr>
        <p:txBody>
          <a:bodyPr/>
          <a:lstStyle/>
          <a:p>
            <a:r>
              <a:rPr lang="fr-FR" dirty="0"/>
              <a:t>Introduction </a:t>
            </a: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4465157" y="330828"/>
          <a:ext cx="4371975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3707304" imgH="717390" progId="ChemDraw.Document.6.0">
                  <p:embed/>
                </p:oleObj>
              </mc:Choice>
              <mc:Fallback>
                <p:oleObj name="CS ChemDraw Drawing" r:id="rId2" imgW="3707304" imgH="717390" progId="ChemDraw.Document.6.0">
                  <p:embed/>
                  <p:pic>
                    <p:nvPicPr>
                      <p:cNvPr id="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5157" y="330828"/>
                        <a:ext cx="4371975" cy="846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à coins arrondis 10"/>
          <p:cNvSpPr/>
          <p:nvPr/>
        </p:nvSpPr>
        <p:spPr>
          <a:xfrm>
            <a:off x="4043275" y="241178"/>
            <a:ext cx="4948320" cy="949967"/>
          </a:xfrm>
          <a:prstGeom prst="roundRect">
            <a:avLst>
              <a:gd name="adj" fmla="val 7229"/>
            </a:avLst>
          </a:prstGeom>
          <a:noFill/>
          <a:ln w="9525">
            <a:solidFill>
              <a:srgbClr val="0539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droite 15"/>
          <p:cNvSpPr/>
          <p:nvPr/>
        </p:nvSpPr>
        <p:spPr>
          <a:xfrm>
            <a:off x="2458492" y="3929434"/>
            <a:ext cx="1329032" cy="224118"/>
          </a:xfrm>
          <a:prstGeom prst="rightArrow">
            <a:avLst>
              <a:gd name="adj1" fmla="val 50000"/>
              <a:gd name="adj2" fmla="val 7400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Éclair 31"/>
          <p:cNvSpPr/>
          <p:nvPr/>
        </p:nvSpPr>
        <p:spPr>
          <a:xfrm>
            <a:off x="2539614" y="2960872"/>
            <a:ext cx="444728" cy="882229"/>
          </a:xfrm>
          <a:prstGeom prst="lightningBolt">
            <a:avLst/>
          </a:prstGeom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4197738" y="497634"/>
            <a:ext cx="267419" cy="27604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2984342" y="307536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bg2"/>
                </a:solidFill>
              </a:rPr>
              <a:t>h</a:t>
            </a:r>
            <a:r>
              <a:rPr lang="el-GR" i="1" dirty="0">
                <a:solidFill>
                  <a:schemeClr val="bg2"/>
                </a:solidFill>
                <a:latin typeface="Calibri"/>
                <a:cs typeface="Calibri"/>
              </a:rPr>
              <a:t>ν</a:t>
            </a:r>
            <a:endParaRPr lang="fr-FR" i="1" dirty="0">
              <a:solidFill>
                <a:schemeClr val="bg2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2157822" y="4212433"/>
            <a:ext cx="1885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chemeClr val="bg2"/>
                </a:solidFill>
              </a:rPr>
              <a:t>Organophotocatalyse</a:t>
            </a:r>
            <a:endParaRPr lang="fr-FR" sz="1400" dirty="0">
              <a:solidFill>
                <a:schemeClr val="bg2"/>
              </a:solidFill>
            </a:endParaRPr>
          </a:p>
          <a:p>
            <a:r>
              <a:rPr lang="fr-FR" sz="14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28" name="Espace réservé du numéro de diapositive 2"/>
          <p:cNvSpPr txBox="1">
            <a:spLocks/>
          </p:cNvSpPr>
          <p:nvPr/>
        </p:nvSpPr>
        <p:spPr>
          <a:xfrm>
            <a:off x="8418513" y="6443153"/>
            <a:ext cx="533400" cy="21536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bg1"/>
                </a:solidFill>
                <a:latin typeface="Arial"/>
                <a:cs typeface="Arial"/>
              </a:rPr>
              <a:t>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1139337" y="381787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R</a:t>
            </a:r>
          </a:p>
        </p:txBody>
      </p:sp>
      <p:cxnSp>
        <p:nvCxnSpPr>
          <p:cNvPr id="33" name="Connecteur droit 32"/>
          <p:cNvCxnSpPr/>
          <p:nvPr/>
        </p:nvCxnSpPr>
        <p:spPr>
          <a:xfrm>
            <a:off x="1449440" y="4002537"/>
            <a:ext cx="188252" cy="1588"/>
          </a:xfrm>
          <a:prstGeom prst="line">
            <a:avLst/>
          </a:prstGeom>
          <a:ln w="190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1637692" y="3866102"/>
            <a:ext cx="267419" cy="27604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/>
          <p:cNvSpPr/>
          <p:nvPr/>
        </p:nvSpPr>
        <p:spPr>
          <a:xfrm>
            <a:off x="971867" y="3369497"/>
            <a:ext cx="1185955" cy="118987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1139152" y="381894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R</a:t>
            </a:r>
          </a:p>
        </p:txBody>
      </p:sp>
      <p:cxnSp>
        <p:nvCxnSpPr>
          <p:cNvPr id="41" name="Connecteur droit 40"/>
          <p:cNvCxnSpPr/>
          <p:nvPr/>
        </p:nvCxnSpPr>
        <p:spPr>
          <a:xfrm>
            <a:off x="1449255" y="4003612"/>
            <a:ext cx="188252" cy="1588"/>
          </a:xfrm>
          <a:prstGeom prst="line">
            <a:avLst/>
          </a:prstGeom>
          <a:ln w="190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Ellipse 41"/>
          <p:cNvSpPr/>
          <p:nvPr/>
        </p:nvSpPr>
        <p:spPr>
          <a:xfrm>
            <a:off x="1637507" y="3867177"/>
            <a:ext cx="267419" cy="27604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/>
          <p:nvPr/>
        </p:nvSpPr>
        <p:spPr>
          <a:xfrm>
            <a:off x="3979769" y="3444695"/>
            <a:ext cx="1185955" cy="118987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/>
          <p:cNvSpPr txBox="1"/>
          <p:nvPr/>
        </p:nvSpPr>
        <p:spPr>
          <a:xfrm>
            <a:off x="4150414" y="389133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R</a:t>
            </a:r>
          </a:p>
        </p:txBody>
      </p:sp>
      <p:cxnSp>
        <p:nvCxnSpPr>
          <p:cNvPr id="45" name="Connecteur droit 44"/>
          <p:cNvCxnSpPr/>
          <p:nvPr/>
        </p:nvCxnSpPr>
        <p:spPr>
          <a:xfrm>
            <a:off x="4460517" y="4076001"/>
            <a:ext cx="188252" cy="1588"/>
          </a:xfrm>
          <a:prstGeom prst="line">
            <a:avLst/>
          </a:prstGeom>
          <a:ln w="190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Ellipse 45"/>
          <p:cNvSpPr/>
          <p:nvPr/>
        </p:nvSpPr>
        <p:spPr>
          <a:xfrm>
            <a:off x="4648769" y="3939566"/>
            <a:ext cx="267419" cy="27604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/>
          <p:cNvSpPr/>
          <p:nvPr/>
        </p:nvSpPr>
        <p:spPr>
          <a:xfrm>
            <a:off x="3979769" y="3441796"/>
            <a:ext cx="1185955" cy="118987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ZoneTexte 47"/>
          <p:cNvSpPr txBox="1"/>
          <p:nvPr/>
        </p:nvSpPr>
        <p:spPr>
          <a:xfrm>
            <a:off x="4398229" y="384310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R</a:t>
            </a:r>
          </a:p>
        </p:txBody>
      </p:sp>
      <p:sp>
        <p:nvSpPr>
          <p:cNvPr id="49" name="Ellipse 48"/>
          <p:cNvSpPr/>
          <p:nvPr/>
        </p:nvSpPr>
        <p:spPr>
          <a:xfrm>
            <a:off x="4715075" y="3868179"/>
            <a:ext cx="54200" cy="5015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1670919" y="395122"/>
            <a:ext cx="7014294" cy="1143000"/>
          </a:xfrm>
        </p:spPr>
        <p:txBody>
          <a:bodyPr/>
          <a:lstStyle/>
          <a:p>
            <a:r>
              <a:rPr lang="fr-FR" dirty="0"/>
              <a:t>Introduction </a:t>
            </a: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4465157" y="330828"/>
          <a:ext cx="4371975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3707304" imgH="717390" progId="ChemDraw.Document.6.0">
                  <p:embed/>
                </p:oleObj>
              </mc:Choice>
              <mc:Fallback>
                <p:oleObj name="CS ChemDraw Drawing" r:id="rId2" imgW="3707304" imgH="717390" progId="ChemDraw.Document.6.0">
                  <p:embed/>
                  <p:pic>
                    <p:nvPicPr>
                      <p:cNvPr id="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5157" y="330828"/>
                        <a:ext cx="4371975" cy="846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à coins arrondis 10"/>
          <p:cNvSpPr/>
          <p:nvPr/>
        </p:nvSpPr>
        <p:spPr>
          <a:xfrm>
            <a:off x="4043275" y="241178"/>
            <a:ext cx="4948320" cy="949967"/>
          </a:xfrm>
          <a:prstGeom prst="roundRect">
            <a:avLst>
              <a:gd name="adj" fmla="val 7229"/>
            </a:avLst>
          </a:prstGeom>
          <a:noFill/>
          <a:ln w="9525">
            <a:solidFill>
              <a:srgbClr val="0539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droite 15"/>
          <p:cNvSpPr/>
          <p:nvPr/>
        </p:nvSpPr>
        <p:spPr>
          <a:xfrm>
            <a:off x="2458492" y="3929434"/>
            <a:ext cx="1329032" cy="224118"/>
          </a:xfrm>
          <a:prstGeom prst="rightArrow">
            <a:avLst>
              <a:gd name="adj1" fmla="val 50000"/>
              <a:gd name="adj2" fmla="val 7400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Éclair 31"/>
          <p:cNvSpPr/>
          <p:nvPr/>
        </p:nvSpPr>
        <p:spPr>
          <a:xfrm>
            <a:off x="2539614" y="2960872"/>
            <a:ext cx="444728" cy="882229"/>
          </a:xfrm>
          <a:prstGeom prst="lightningBolt">
            <a:avLst/>
          </a:prstGeom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4197738" y="497634"/>
            <a:ext cx="267419" cy="27604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2984342" y="307536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bg2"/>
                </a:solidFill>
              </a:rPr>
              <a:t>h</a:t>
            </a:r>
            <a:r>
              <a:rPr lang="el-GR" i="1" dirty="0">
                <a:solidFill>
                  <a:schemeClr val="bg2"/>
                </a:solidFill>
                <a:latin typeface="Calibri"/>
                <a:cs typeface="Calibri"/>
              </a:rPr>
              <a:t>ν</a:t>
            </a:r>
            <a:endParaRPr lang="fr-FR" i="1" dirty="0">
              <a:solidFill>
                <a:schemeClr val="bg2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2157822" y="4212433"/>
            <a:ext cx="1885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chemeClr val="bg2"/>
                </a:solidFill>
              </a:rPr>
              <a:t>Organophotocatalyse</a:t>
            </a:r>
            <a:endParaRPr lang="fr-FR" sz="1400" dirty="0">
              <a:solidFill>
                <a:schemeClr val="bg2"/>
              </a:solidFill>
            </a:endParaRPr>
          </a:p>
          <a:p>
            <a:r>
              <a:rPr lang="fr-FR" sz="14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28" name="Espace réservé du numéro de diapositive 2"/>
          <p:cNvSpPr txBox="1">
            <a:spLocks/>
          </p:cNvSpPr>
          <p:nvPr/>
        </p:nvSpPr>
        <p:spPr>
          <a:xfrm>
            <a:off x="8418513" y="6443153"/>
            <a:ext cx="533400" cy="21536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bg1"/>
                </a:solidFill>
                <a:latin typeface="Arial"/>
                <a:cs typeface="Arial"/>
              </a:rPr>
              <a:t>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1139337" y="381787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R</a:t>
            </a:r>
          </a:p>
        </p:txBody>
      </p:sp>
      <p:cxnSp>
        <p:nvCxnSpPr>
          <p:cNvPr id="33" name="Connecteur droit 32"/>
          <p:cNvCxnSpPr/>
          <p:nvPr/>
        </p:nvCxnSpPr>
        <p:spPr>
          <a:xfrm>
            <a:off x="1449440" y="4002537"/>
            <a:ext cx="188252" cy="1588"/>
          </a:xfrm>
          <a:prstGeom prst="line">
            <a:avLst/>
          </a:prstGeom>
          <a:ln w="190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1637692" y="3866102"/>
            <a:ext cx="267419" cy="27604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/>
          <p:cNvSpPr/>
          <p:nvPr/>
        </p:nvSpPr>
        <p:spPr>
          <a:xfrm>
            <a:off x="971867" y="3369497"/>
            <a:ext cx="1185955" cy="118987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1139152" y="381894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R</a:t>
            </a:r>
          </a:p>
        </p:txBody>
      </p:sp>
      <p:cxnSp>
        <p:nvCxnSpPr>
          <p:cNvPr id="41" name="Connecteur droit 40"/>
          <p:cNvCxnSpPr/>
          <p:nvPr/>
        </p:nvCxnSpPr>
        <p:spPr>
          <a:xfrm>
            <a:off x="1449255" y="4003612"/>
            <a:ext cx="188252" cy="1588"/>
          </a:xfrm>
          <a:prstGeom prst="line">
            <a:avLst/>
          </a:prstGeom>
          <a:ln w="190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Ellipse 41"/>
          <p:cNvSpPr/>
          <p:nvPr/>
        </p:nvSpPr>
        <p:spPr>
          <a:xfrm>
            <a:off x="1637507" y="3867177"/>
            <a:ext cx="267419" cy="27604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/>
          <p:nvPr/>
        </p:nvSpPr>
        <p:spPr>
          <a:xfrm>
            <a:off x="3979769" y="3444695"/>
            <a:ext cx="1185955" cy="118987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/>
          <p:cNvSpPr txBox="1"/>
          <p:nvPr/>
        </p:nvSpPr>
        <p:spPr>
          <a:xfrm>
            <a:off x="4150414" y="389133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R</a:t>
            </a:r>
          </a:p>
        </p:txBody>
      </p:sp>
      <p:cxnSp>
        <p:nvCxnSpPr>
          <p:cNvPr id="45" name="Connecteur droit 44"/>
          <p:cNvCxnSpPr/>
          <p:nvPr/>
        </p:nvCxnSpPr>
        <p:spPr>
          <a:xfrm>
            <a:off x="4460517" y="4076001"/>
            <a:ext cx="188252" cy="1588"/>
          </a:xfrm>
          <a:prstGeom prst="line">
            <a:avLst/>
          </a:prstGeom>
          <a:ln w="190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Ellipse 45"/>
          <p:cNvSpPr/>
          <p:nvPr/>
        </p:nvSpPr>
        <p:spPr>
          <a:xfrm>
            <a:off x="4648769" y="3939566"/>
            <a:ext cx="267419" cy="27604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/>
          <p:cNvSpPr/>
          <p:nvPr/>
        </p:nvSpPr>
        <p:spPr>
          <a:xfrm>
            <a:off x="3979769" y="3441796"/>
            <a:ext cx="1185955" cy="118987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ZoneTexte 47"/>
          <p:cNvSpPr txBox="1"/>
          <p:nvPr/>
        </p:nvSpPr>
        <p:spPr>
          <a:xfrm>
            <a:off x="4398229" y="384310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R</a:t>
            </a:r>
          </a:p>
        </p:txBody>
      </p:sp>
      <p:sp>
        <p:nvSpPr>
          <p:cNvPr id="49" name="Ellipse 48"/>
          <p:cNvSpPr/>
          <p:nvPr/>
        </p:nvSpPr>
        <p:spPr>
          <a:xfrm>
            <a:off x="4715075" y="3868179"/>
            <a:ext cx="54200" cy="5015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Flèche droite 24"/>
          <p:cNvSpPr/>
          <p:nvPr/>
        </p:nvSpPr>
        <p:spPr>
          <a:xfrm>
            <a:off x="5320097" y="3929434"/>
            <a:ext cx="1329032" cy="224118"/>
          </a:xfrm>
          <a:prstGeom prst="rightArrow">
            <a:avLst>
              <a:gd name="adj1" fmla="val 50000"/>
              <a:gd name="adj2" fmla="val 7400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/>
          <p:cNvSpPr/>
          <p:nvPr/>
        </p:nvSpPr>
        <p:spPr>
          <a:xfrm>
            <a:off x="6985140" y="3876955"/>
            <a:ext cx="267419" cy="27604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6845380" y="3444695"/>
            <a:ext cx="1185955" cy="118987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7056855" y="387896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R</a:t>
            </a:r>
          </a:p>
        </p:txBody>
      </p:sp>
      <p:cxnSp>
        <p:nvCxnSpPr>
          <p:cNvPr id="37" name="Connecteur droit 36"/>
          <p:cNvCxnSpPr/>
          <p:nvPr/>
        </p:nvCxnSpPr>
        <p:spPr>
          <a:xfrm>
            <a:off x="7366958" y="4063627"/>
            <a:ext cx="188252" cy="1588"/>
          </a:xfrm>
          <a:prstGeom prst="line">
            <a:avLst/>
          </a:prstGeom>
          <a:ln w="19050">
            <a:solidFill>
              <a:srgbClr val="0002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7526632" y="386742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X</a:t>
            </a:r>
          </a:p>
        </p:txBody>
      </p:sp>
      <p:graphicFrame>
        <p:nvGraphicFramePr>
          <p:cNvPr id="50" name="Object 5"/>
          <p:cNvGraphicFramePr>
            <a:graphicFrameLocks noChangeAspect="1"/>
          </p:cNvGraphicFramePr>
          <p:nvPr/>
        </p:nvGraphicFramePr>
        <p:xfrm>
          <a:off x="5320097" y="3369497"/>
          <a:ext cx="501650" cy="490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319567" imgH="310500" progId="ChemDraw.Document.6.0">
                  <p:embed/>
                </p:oleObj>
              </mc:Choice>
              <mc:Fallback>
                <p:oleObj name="CS ChemDraw Drawing" r:id="rId4" imgW="319567" imgH="310500" progId="ChemDraw.Document.6.0">
                  <p:embed/>
                  <p:pic>
                    <p:nvPicPr>
                      <p:cNvPr id="5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0097" y="3369497"/>
                        <a:ext cx="501650" cy="4905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6"/>
          <p:cNvGraphicFramePr>
            <a:graphicFrameLocks noChangeAspect="1"/>
          </p:cNvGraphicFramePr>
          <p:nvPr/>
        </p:nvGraphicFramePr>
        <p:xfrm>
          <a:off x="6067425" y="3369491"/>
          <a:ext cx="50165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6" imgW="319567" imgH="310500" progId="ChemDraw.Document.6.0">
                  <p:embed/>
                </p:oleObj>
              </mc:Choice>
              <mc:Fallback>
                <p:oleObj name="CS ChemDraw Drawing" r:id="rId6" imgW="319567" imgH="310500" progId="ChemDraw.Document.6.0">
                  <p:embed/>
                  <p:pic>
                    <p:nvPicPr>
                      <p:cNvPr id="51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7425" y="3369491"/>
                        <a:ext cx="501650" cy="490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ZoneTexte 51"/>
          <p:cNvSpPr txBox="1"/>
          <p:nvPr/>
        </p:nvSpPr>
        <p:spPr>
          <a:xfrm>
            <a:off x="5379466" y="3473270"/>
            <a:ext cx="1146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chemeClr val="accent2"/>
                </a:solidFill>
              </a:rPr>
              <a:t>Cu</a:t>
            </a:r>
            <a:r>
              <a:rPr lang="fr-FR" sz="1200" dirty="0">
                <a:solidFill>
                  <a:srgbClr val="000204"/>
                </a:solidFill>
              </a:rPr>
              <a:t>     ou     </a:t>
            </a:r>
            <a:r>
              <a:rPr lang="fr-FR" sz="1200" b="1" dirty="0"/>
              <a:t>Ni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541" name="Object 5"/>
          <p:cNvGraphicFramePr>
            <a:graphicFrameLocks noChangeAspect="1"/>
          </p:cNvGraphicFramePr>
          <p:nvPr/>
        </p:nvGraphicFramePr>
        <p:xfrm>
          <a:off x="793750" y="3822700"/>
          <a:ext cx="4854575" cy="132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3875057" imgH="1054350" progId="ChemDraw.Document.6.0">
                  <p:embed/>
                </p:oleObj>
              </mc:Choice>
              <mc:Fallback>
                <p:oleObj name="CS ChemDraw Drawing" r:id="rId2" imgW="3875057" imgH="1054350" progId="ChemDraw.Document.6.0">
                  <p:embed/>
                  <p:pic>
                    <p:nvPicPr>
                      <p:cNvPr id="6554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750" y="3822700"/>
                        <a:ext cx="4854575" cy="1322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793751" y="3640685"/>
            <a:ext cx="3321050" cy="163039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Schéma réactionnel</a:t>
            </a:r>
            <a:r>
              <a:rPr lang="fr-FR" sz="2500" dirty="0"/>
              <a:t>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70919" y="1272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5795425" y="4128077"/>
            <a:ext cx="2874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Molécules naturelles</a:t>
            </a:r>
          </a:p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Ou d’intérêt pharmacologique</a:t>
            </a:r>
          </a:p>
        </p:txBody>
      </p:sp>
      <p:graphicFrame>
        <p:nvGraphicFramePr>
          <p:cNvPr id="65540" name="Object 4"/>
          <p:cNvGraphicFramePr>
            <a:graphicFrameLocks noChangeAspect="1"/>
          </p:cNvGraphicFramePr>
          <p:nvPr/>
        </p:nvGraphicFramePr>
        <p:xfrm>
          <a:off x="890588" y="1381125"/>
          <a:ext cx="7362825" cy="175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6556126" imgH="1558710" progId="ChemDraw.Document.6.0">
                  <p:embed/>
                </p:oleObj>
              </mc:Choice>
              <mc:Fallback>
                <p:oleObj name="CS ChemDraw Drawing" r:id="rId4" imgW="6556126" imgH="1558710" progId="ChemDraw.Document.6.0">
                  <p:embed/>
                  <p:pic>
                    <p:nvPicPr>
                      <p:cNvPr id="6554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0588" y="1381125"/>
                        <a:ext cx="7362825" cy="175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2078966" y="1380640"/>
            <a:ext cx="3398808" cy="152646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5477774" y="1380640"/>
            <a:ext cx="2775791" cy="163039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4183242" y="3640685"/>
            <a:ext cx="4486688" cy="163039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numéro de diapositive 2"/>
          <p:cNvSpPr txBox="1">
            <a:spLocks/>
          </p:cNvSpPr>
          <p:nvPr/>
        </p:nvSpPr>
        <p:spPr>
          <a:xfrm>
            <a:off x="8418513" y="6443153"/>
            <a:ext cx="533400" cy="21536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bg1"/>
                </a:solidFill>
                <a:latin typeface="Arial"/>
                <a:cs typeface="Arial"/>
              </a:rPr>
              <a:t>3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6425901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Brown H, </a:t>
            </a:r>
            <a:r>
              <a:rPr lang="en-US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Zweifel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G. 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J Am </a:t>
            </a:r>
            <a:r>
              <a:rPr lang="en-US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Soc. </a:t>
            </a:r>
            <a:r>
              <a:rPr lang="en-US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1959, 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81(24), 6533.</a:t>
            </a:r>
          </a:p>
          <a:p>
            <a:r>
              <a:rPr lang="fr-FR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Amani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J, </a:t>
            </a:r>
            <a:r>
              <a:rPr lang="fr-FR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Molander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GA. </a:t>
            </a:r>
            <a:r>
              <a:rPr lang="fr-FR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J </a:t>
            </a:r>
            <a:r>
              <a:rPr lang="fr-FR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Org</a:t>
            </a:r>
            <a:r>
              <a:rPr lang="fr-FR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fr-FR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2017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,82,1856-63.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sz="1100" dirty="0">
              <a:solidFill>
                <a:srgbClr val="000204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801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541" name="Object 5"/>
          <p:cNvGraphicFramePr>
            <a:graphicFrameLocks noChangeAspect="1"/>
          </p:cNvGraphicFramePr>
          <p:nvPr/>
        </p:nvGraphicFramePr>
        <p:xfrm>
          <a:off x="793750" y="3822700"/>
          <a:ext cx="4854575" cy="132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3875057" imgH="1054350" progId="ChemDraw.Document.6.0">
                  <p:embed/>
                </p:oleObj>
              </mc:Choice>
              <mc:Fallback>
                <p:oleObj name="CS ChemDraw Drawing" r:id="rId2" imgW="3875057" imgH="1054350" progId="ChemDraw.Document.6.0">
                  <p:embed/>
                  <p:pic>
                    <p:nvPicPr>
                      <p:cNvPr id="6554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750" y="3822700"/>
                        <a:ext cx="4854575" cy="1322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793751" y="3640685"/>
            <a:ext cx="3321050" cy="163039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Schéma réactionnel</a:t>
            </a:r>
            <a:r>
              <a:rPr lang="fr-FR" sz="2500" dirty="0"/>
              <a:t>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70919" y="1272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5795425" y="4128077"/>
            <a:ext cx="2874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Molécules naturelles</a:t>
            </a:r>
          </a:p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Ou d’intérêt pharmacologique</a:t>
            </a:r>
          </a:p>
        </p:txBody>
      </p:sp>
      <p:graphicFrame>
        <p:nvGraphicFramePr>
          <p:cNvPr id="65540" name="Object 4"/>
          <p:cNvGraphicFramePr>
            <a:graphicFrameLocks noChangeAspect="1"/>
          </p:cNvGraphicFramePr>
          <p:nvPr/>
        </p:nvGraphicFramePr>
        <p:xfrm>
          <a:off x="890588" y="1381125"/>
          <a:ext cx="7362825" cy="175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6556126" imgH="1558710" progId="ChemDraw.Document.6.0">
                  <p:embed/>
                </p:oleObj>
              </mc:Choice>
              <mc:Fallback>
                <p:oleObj name="CS ChemDraw Drawing" r:id="rId4" imgW="6556126" imgH="1558710" progId="ChemDraw.Document.6.0">
                  <p:embed/>
                  <p:pic>
                    <p:nvPicPr>
                      <p:cNvPr id="6554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0588" y="1381125"/>
                        <a:ext cx="7362825" cy="175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5477774" y="1380640"/>
            <a:ext cx="2775791" cy="163039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4183242" y="3640685"/>
            <a:ext cx="4486688" cy="163039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numéro de diapositive 2"/>
          <p:cNvSpPr txBox="1">
            <a:spLocks/>
          </p:cNvSpPr>
          <p:nvPr/>
        </p:nvSpPr>
        <p:spPr>
          <a:xfrm>
            <a:off x="8418513" y="6443153"/>
            <a:ext cx="533400" cy="21536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bg1"/>
                </a:solidFill>
                <a:latin typeface="Arial"/>
                <a:cs typeface="Arial"/>
              </a:rPr>
              <a:t>3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6425901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Brown H, </a:t>
            </a:r>
            <a:r>
              <a:rPr lang="en-US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Zweifel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G. 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J Am </a:t>
            </a:r>
            <a:r>
              <a:rPr lang="en-US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Soc. </a:t>
            </a:r>
            <a:r>
              <a:rPr lang="en-US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1959, 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81(24), 6533.</a:t>
            </a:r>
          </a:p>
          <a:p>
            <a:r>
              <a:rPr lang="fr-FR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Amani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J, </a:t>
            </a:r>
            <a:r>
              <a:rPr lang="fr-FR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Molander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GA. </a:t>
            </a:r>
            <a:r>
              <a:rPr lang="fr-FR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J </a:t>
            </a:r>
            <a:r>
              <a:rPr lang="fr-FR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Org</a:t>
            </a:r>
            <a:r>
              <a:rPr lang="fr-FR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fr-FR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2017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,82,1856-63.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sz="1100" dirty="0">
              <a:solidFill>
                <a:srgbClr val="000204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801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541" name="Object 5"/>
          <p:cNvGraphicFramePr>
            <a:graphicFrameLocks noChangeAspect="1"/>
          </p:cNvGraphicFramePr>
          <p:nvPr/>
        </p:nvGraphicFramePr>
        <p:xfrm>
          <a:off x="793750" y="3822700"/>
          <a:ext cx="4854575" cy="132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3875057" imgH="1054350" progId="ChemDraw.Document.6.0">
                  <p:embed/>
                </p:oleObj>
              </mc:Choice>
              <mc:Fallback>
                <p:oleObj name="CS ChemDraw Drawing" r:id="rId2" imgW="3875057" imgH="1054350" progId="ChemDraw.Document.6.0">
                  <p:embed/>
                  <p:pic>
                    <p:nvPicPr>
                      <p:cNvPr id="6554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750" y="3822700"/>
                        <a:ext cx="4854575" cy="1322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793751" y="3640685"/>
            <a:ext cx="3321050" cy="163039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Schéma réactionnel</a:t>
            </a:r>
            <a:r>
              <a:rPr lang="fr-FR" sz="2500" dirty="0"/>
              <a:t>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70919" y="1272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5795425" y="4128077"/>
            <a:ext cx="2874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Molécules naturelles</a:t>
            </a:r>
          </a:p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Ou d’intérêt pharmacologique</a:t>
            </a:r>
          </a:p>
        </p:txBody>
      </p:sp>
      <p:graphicFrame>
        <p:nvGraphicFramePr>
          <p:cNvPr id="65540" name="Object 4"/>
          <p:cNvGraphicFramePr>
            <a:graphicFrameLocks noChangeAspect="1"/>
          </p:cNvGraphicFramePr>
          <p:nvPr/>
        </p:nvGraphicFramePr>
        <p:xfrm>
          <a:off x="890588" y="1381125"/>
          <a:ext cx="7362825" cy="175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6556126" imgH="1558710" progId="ChemDraw.Document.6.0">
                  <p:embed/>
                </p:oleObj>
              </mc:Choice>
              <mc:Fallback>
                <p:oleObj name="CS ChemDraw Drawing" r:id="rId4" imgW="6556126" imgH="1558710" progId="ChemDraw.Document.6.0">
                  <p:embed/>
                  <p:pic>
                    <p:nvPicPr>
                      <p:cNvPr id="6554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0588" y="1381125"/>
                        <a:ext cx="7362825" cy="175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4183242" y="3640685"/>
            <a:ext cx="4486688" cy="163039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numéro de diapositive 2"/>
          <p:cNvSpPr txBox="1">
            <a:spLocks/>
          </p:cNvSpPr>
          <p:nvPr/>
        </p:nvSpPr>
        <p:spPr>
          <a:xfrm>
            <a:off x="8418513" y="6443153"/>
            <a:ext cx="533400" cy="21536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bg1"/>
                </a:solidFill>
                <a:latin typeface="Arial"/>
                <a:cs typeface="Arial"/>
              </a:rPr>
              <a:t>3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6425901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Brown H, </a:t>
            </a:r>
            <a:r>
              <a:rPr lang="en-US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Zweifel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G. 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J Am </a:t>
            </a:r>
            <a:r>
              <a:rPr lang="en-US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Soc. </a:t>
            </a:r>
            <a:r>
              <a:rPr lang="en-US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1959, 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81(24), 6533.</a:t>
            </a:r>
          </a:p>
          <a:p>
            <a:r>
              <a:rPr lang="fr-FR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Amani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J, </a:t>
            </a:r>
            <a:r>
              <a:rPr lang="fr-FR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Molander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GA. </a:t>
            </a:r>
            <a:r>
              <a:rPr lang="fr-FR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J </a:t>
            </a:r>
            <a:r>
              <a:rPr lang="fr-FR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Org</a:t>
            </a:r>
            <a:r>
              <a:rPr lang="fr-FR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fr-FR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2017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,82,1856-63.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sz="1100" dirty="0">
              <a:solidFill>
                <a:srgbClr val="000204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801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541" name="Object 5"/>
          <p:cNvGraphicFramePr>
            <a:graphicFrameLocks noChangeAspect="1"/>
          </p:cNvGraphicFramePr>
          <p:nvPr/>
        </p:nvGraphicFramePr>
        <p:xfrm>
          <a:off x="793750" y="3822700"/>
          <a:ext cx="4854575" cy="132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3875057" imgH="1054350" progId="ChemDraw.Document.6.0">
                  <p:embed/>
                </p:oleObj>
              </mc:Choice>
              <mc:Fallback>
                <p:oleObj name="CS ChemDraw Drawing" r:id="rId2" imgW="3875057" imgH="1054350" progId="ChemDraw.Document.6.0">
                  <p:embed/>
                  <p:pic>
                    <p:nvPicPr>
                      <p:cNvPr id="6554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750" y="3822700"/>
                        <a:ext cx="4854575" cy="1322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Schéma réactionnel</a:t>
            </a:r>
            <a:r>
              <a:rPr lang="fr-FR" sz="2500" dirty="0"/>
              <a:t>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70919" y="1272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5795425" y="4128077"/>
            <a:ext cx="2874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Molécules naturelles</a:t>
            </a:r>
          </a:p>
          <a:p>
            <a:r>
              <a:rPr lang="fr-FR" sz="16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Ou d’intérêt pharmacologique</a:t>
            </a:r>
          </a:p>
        </p:txBody>
      </p:sp>
      <p:graphicFrame>
        <p:nvGraphicFramePr>
          <p:cNvPr id="65540" name="Object 4"/>
          <p:cNvGraphicFramePr>
            <a:graphicFrameLocks noChangeAspect="1"/>
          </p:cNvGraphicFramePr>
          <p:nvPr/>
        </p:nvGraphicFramePr>
        <p:xfrm>
          <a:off x="890588" y="1381125"/>
          <a:ext cx="7362825" cy="175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6556126" imgH="1558710" progId="ChemDraw.Document.6.0">
                  <p:embed/>
                </p:oleObj>
              </mc:Choice>
              <mc:Fallback>
                <p:oleObj name="CS ChemDraw Drawing" r:id="rId4" imgW="6556126" imgH="1558710" progId="ChemDraw.Document.6.0">
                  <p:embed/>
                  <p:pic>
                    <p:nvPicPr>
                      <p:cNvPr id="6554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0588" y="1381125"/>
                        <a:ext cx="7362825" cy="175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4183242" y="3640685"/>
            <a:ext cx="4486688" cy="163039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numéro de diapositive 2"/>
          <p:cNvSpPr txBox="1">
            <a:spLocks/>
          </p:cNvSpPr>
          <p:nvPr/>
        </p:nvSpPr>
        <p:spPr>
          <a:xfrm>
            <a:off x="8418513" y="6443153"/>
            <a:ext cx="533400" cy="21536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6425901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Brown H, </a:t>
            </a:r>
            <a:r>
              <a:rPr lang="en-US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Zweifel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G. 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J Am </a:t>
            </a:r>
            <a:r>
              <a:rPr lang="en-US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en-US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Soc. </a:t>
            </a:r>
            <a:r>
              <a:rPr lang="en-US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1959, 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81(24), 6533.</a:t>
            </a:r>
          </a:p>
          <a:p>
            <a:r>
              <a:rPr lang="fr-FR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Amani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J, </a:t>
            </a:r>
            <a:r>
              <a:rPr lang="fr-FR" sz="1100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Molander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GA. </a:t>
            </a:r>
            <a:r>
              <a:rPr lang="fr-FR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J </a:t>
            </a:r>
            <a:r>
              <a:rPr lang="fr-FR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Org</a:t>
            </a:r>
            <a:r>
              <a:rPr lang="fr-FR" sz="1100" i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100" i="1" dirty="0" err="1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Chem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fr-FR" sz="1100" b="1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2017</a:t>
            </a:r>
            <a:r>
              <a:rPr lang="fr-FR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,82,1856-63.</a:t>
            </a:r>
            <a:r>
              <a:rPr lang="en-US" sz="1100" dirty="0">
                <a:solidFill>
                  <a:srgbClr val="000204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sz="1100" dirty="0">
              <a:solidFill>
                <a:srgbClr val="000204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8019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CCS-ppt-modele-23JANV">
  <a:themeElements>
    <a:clrScheme name="UCCS-couleurs">
      <a:dk1>
        <a:srgbClr val="249F72"/>
      </a:dk1>
      <a:lt1>
        <a:srgbClr val="FFFFFF"/>
      </a:lt1>
      <a:dk2>
        <a:srgbClr val="FFFFFF"/>
      </a:dk2>
      <a:lt2>
        <a:srgbClr val="053966"/>
      </a:lt2>
      <a:accent1>
        <a:srgbClr val="9E2C72"/>
      </a:accent1>
      <a:accent2>
        <a:srgbClr val="F6AC54"/>
      </a:accent2>
      <a:accent3>
        <a:srgbClr val="BABABA"/>
      </a:accent3>
      <a:accent4>
        <a:srgbClr val="BABABA"/>
      </a:accent4>
      <a:accent5>
        <a:srgbClr val="BABABA"/>
      </a:accent5>
      <a:accent6>
        <a:srgbClr val="BABABA"/>
      </a:accent6>
      <a:hlink>
        <a:srgbClr val="BABABA"/>
      </a:hlink>
      <a:folHlink>
        <a:srgbClr val="BABABA"/>
      </a:folHlink>
    </a:clrScheme>
    <a:fontScheme name="Genèse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ès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UCCS-ppt-modele-23JANV</Template>
  <TotalTime>9647</TotalTime>
  <Words>1190</Words>
  <Application>Microsoft Office PowerPoint</Application>
  <PresentationFormat>Affichage à l'écran (4:3)</PresentationFormat>
  <Paragraphs>560</Paragraphs>
  <Slides>29</Slides>
  <Notes>9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Calisto MT</vt:lpstr>
      <vt:lpstr>Wingdings</vt:lpstr>
      <vt:lpstr>UCCS-ppt-modele-23JANV</vt:lpstr>
      <vt:lpstr>CS ChemDraw Drawing</vt:lpstr>
      <vt:lpstr>Présentation PowerPoint</vt:lpstr>
      <vt:lpstr>Introduction </vt:lpstr>
      <vt:lpstr>Introduction </vt:lpstr>
      <vt:lpstr>Introduction </vt:lpstr>
      <vt:lpstr>Introduction </vt:lpstr>
      <vt:lpstr>Schéma réactionnel </vt:lpstr>
      <vt:lpstr>Schéma réactionnel </vt:lpstr>
      <vt:lpstr>Schéma réactionnel </vt:lpstr>
      <vt:lpstr>Schéma réactionnel </vt:lpstr>
      <vt:lpstr>Schéma réactionnel </vt:lpstr>
      <vt:lpstr>Schéma réactionnel </vt:lpstr>
      <vt:lpstr>Schéma réactionnel </vt:lpstr>
      <vt:lpstr>Synthèses des énamides</vt:lpstr>
      <vt:lpstr>Synthèses des énamides</vt:lpstr>
      <vt:lpstr>Synthèse des énamides</vt:lpstr>
      <vt:lpstr>Synthèse des énamides</vt:lpstr>
      <vt:lpstr>Hydroboration catalysée au cuivre</vt:lpstr>
      <vt:lpstr>Hydroboration catalysée au cuivre</vt:lpstr>
      <vt:lpstr>Hydroboration catalysée au cuivre</vt:lpstr>
      <vt:lpstr>Hydroboration catalysée au cuivre</vt:lpstr>
      <vt:lpstr>Hydroboration catalysée au cuivre</vt:lpstr>
      <vt:lpstr>Hydroboration catalysée au cuivre</vt:lpstr>
      <vt:lpstr>Hydroboration catalysée au cuivre</vt:lpstr>
      <vt:lpstr>Hydroboration catalysée au cuivre</vt:lpstr>
      <vt:lpstr>Hydroboration catalysée au cuivre</vt:lpstr>
      <vt:lpstr>Hydroboration catalysée au cuivre</vt:lpstr>
      <vt:lpstr>Hydroboration catalysée au cuivre</vt:lpstr>
      <vt:lpstr>Perspectives</vt:lpstr>
      <vt:lpstr>Merci de votre attention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</dc:creator>
  <cp:lastModifiedBy>Eric Deniau</cp:lastModifiedBy>
  <cp:revision>554</cp:revision>
  <dcterms:created xsi:type="dcterms:W3CDTF">2015-01-23T19:05:21Z</dcterms:created>
  <dcterms:modified xsi:type="dcterms:W3CDTF">2023-11-13T12:52:45Z</dcterms:modified>
</cp:coreProperties>
</file>