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61" r:id="rId4"/>
    <p:sldId id="262" r:id="rId5"/>
    <p:sldId id="263" r:id="rId6"/>
    <p:sldId id="265" r:id="rId7"/>
    <p:sldId id="266" r:id="rId8"/>
    <p:sldId id="260" r:id="rId9"/>
    <p:sldId id="264" r:id="rId10"/>
    <p:sldId id="268" r:id="rId11"/>
    <p:sldId id="267" r:id="rId12"/>
    <p:sldId id="259" r:id="rId13"/>
    <p:sldId id="269" r:id="rId14"/>
    <p:sldId id="270" r:id="rId15"/>
    <p:sldId id="271" r:id="rId16"/>
    <p:sldId id="272" r:id="rId17"/>
    <p:sldId id="273" r:id="rId18"/>
    <p:sldId id="258" r:id="rId19"/>
    <p:sldId id="274"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8" autoAdjust="0"/>
    <p:restoredTop sz="75506" autoAdjust="0"/>
  </p:normalViewPr>
  <p:slideViewPr>
    <p:cSldViewPr snapToGrid="0">
      <p:cViewPr varScale="1">
        <p:scale>
          <a:sx n="69" d="100"/>
          <a:sy n="69" d="100"/>
        </p:scale>
        <p:origin x="1070" y="58"/>
      </p:cViewPr>
      <p:guideLst>
        <p:guide orient="horz" pos="2160"/>
        <p:guide pos="3840"/>
      </p:guideLst>
    </p:cSldViewPr>
  </p:slideViewPr>
  <p:outlineViewPr>
    <p:cViewPr>
      <p:scale>
        <a:sx n="33" d="100"/>
        <a:sy n="33" d="100"/>
      </p:scale>
      <p:origin x="0" y="0"/>
    </p:cViewPr>
    <p:sldLst>
      <p:sld r:id="rId1" collapse="1"/>
      <p:sld r:id="rId2"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43E7E7-A791-4E0D-A3A9-E5E65E09FBA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D25B3E5C-B10C-4B96-8538-BA53BE34FA39}">
      <dgm:prSet phldrT="[Texte]" custT="1"/>
      <dgm:spPr/>
      <dgm:t>
        <a:bodyPr/>
        <a:lstStyle/>
        <a:p>
          <a:r>
            <a:rPr lang="fr-FR" sz="2500" dirty="0"/>
            <a:t>1. Introduction</a:t>
          </a:r>
        </a:p>
      </dgm:t>
    </dgm:pt>
    <dgm:pt modelId="{4FAF9A37-8708-4ACE-A0E8-7D66FD5259F5}" type="parTrans" cxnId="{A1F0CF63-F433-4B68-A88C-B98F4DF692F0}">
      <dgm:prSet/>
      <dgm:spPr/>
      <dgm:t>
        <a:bodyPr/>
        <a:lstStyle/>
        <a:p>
          <a:endParaRPr lang="fr-FR" sz="2500"/>
        </a:p>
      </dgm:t>
    </dgm:pt>
    <dgm:pt modelId="{CC047CA6-489A-42F1-A513-42AC812F7759}" type="sibTrans" cxnId="{A1F0CF63-F433-4B68-A88C-B98F4DF692F0}">
      <dgm:prSet/>
      <dgm:spPr/>
      <dgm:t>
        <a:bodyPr/>
        <a:lstStyle/>
        <a:p>
          <a:endParaRPr lang="fr-FR" sz="2500"/>
        </a:p>
      </dgm:t>
    </dgm:pt>
    <dgm:pt modelId="{103AC71A-D2FE-4A41-A3CE-F2C43E12011E}">
      <dgm:prSet phldrT="[Texte]" custT="1"/>
      <dgm:spPr>
        <a:solidFill>
          <a:schemeClr val="accent2"/>
        </a:solidFill>
        <a:ln>
          <a:solidFill>
            <a:schemeClr val="accent2"/>
          </a:solidFill>
        </a:ln>
      </dgm:spPr>
      <dgm:t>
        <a:bodyPr/>
        <a:lstStyle/>
        <a:p>
          <a:r>
            <a:rPr lang="fr-FR" sz="2500" dirty="0"/>
            <a:t>2. Materials and </a:t>
          </a:r>
          <a:r>
            <a:rPr lang="fr-FR" sz="2500" dirty="0" err="1"/>
            <a:t>methods</a:t>
          </a:r>
          <a:endParaRPr lang="fr-FR" sz="2500" dirty="0"/>
        </a:p>
      </dgm:t>
    </dgm:pt>
    <dgm:pt modelId="{2B331CAD-B81E-4710-9F6A-1F1866DB0877}" type="parTrans" cxnId="{A933551D-68AA-4F44-824C-CB2E18410F50}">
      <dgm:prSet/>
      <dgm:spPr/>
      <dgm:t>
        <a:bodyPr/>
        <a:lstStyle/>
        <a:p>
          <a:endParaRPr lang="fr-FR" sz="2500"/>
        </a:p>
      </dgm:t>
    </dgm:pt>
    <dgm:pt modelId="{A97CDCC4-3915-41F8-80C2-F17AB6A520EC}" type="sibTrans" cxnId="{A933551D-68AA-4F44-824C-CB2E18410F50}">
      <dgm:prSet/>
      <dgm:spPr/>
      <dgm:t>
        <a:bodyPr/>
        <a:lstStyle/>
        <a:p>
          <a:endParaRPr lang="fr-FR" sz="2500"/>
        </a:p>
      </dgm:t>
    </dgm:pt>
    <dgm:pt modelId="{92E12063-FBCE-481D-AEF0-43BEC2656DF7}">
      <dgm:prSet phldrT="[Texte]" custT="1"/>
      <dgm:spPr/>
      <dgm:t>
        <a:bodyPr/>
        <a:lstStyle/>
        <a:p>
          <a:r>
            <a:rPr lang="fr-FR" sz="2500" dirty="0"/>
            <a:t>3. </a:t>
          </a:r>
          <a:r>
            <a:rPr lang="fr-FR" sz="2500" dirty="0" err="1"/>
            <a:t>Results</a:t>
          </a:r>
          <a:endParaRPr lang="fr-FR" sz="2500" dirty="0"/>
        </a:p>
      </dgm:t>
    </dgm:pt>
    <dgm:pt modelId="{AD45F7FB-3B17-457D-9139-43291BB0BEDD}" type="parTrans" cxnId="{0D5DC452-71D8-4236-B0B8-0E6B61B9CDAC}">
      <dgm:prSet/>
      <dgm:spPr/>
      <dgm:t>
        <a:bodyPr/>
        <a:lstStyle/>
        <a:p>
          <a:endParaRPr lang="fr-FR" sz="2500"/>
        </a:p>
      </dgm:t>
    </dgm:pt>
    <dgm:pt modelId="{11AB41CB-B098-4D0A-87FC-9BC83117B181}" type="sibTrans" cxnId="{0D5DC452-71D8-4236-B0B8-0E6B61B9CDAC}">
      <dgm:prSet/>
      <dgm:spPr/>
      <dgm:t>
        <a:bodyPr/>
        <a:lstStyle/>
        <a:p>
          <a:endParaRPr lang="fr-FR" sz="2500"/>
        </a:p>
      </dgm:t>
    </dgm:pt>
    <dgm:pt modelId="{B0C4CE8B-B43F-4E16-940C-FD42E3243769}">
      <dgm:prSet phldrT="[Texte]" custT="1"/>
      <dgm:spPr>
        <a:solidFill>
          <a:schemeClr val="accent2"/>
        </a:solidFill>
        <a:ln>
          <a:solidFill>
            <a:schemeClr val="accent2"/>
          </a:solidFill>
        </a:ln>
      </dgm:spPr>
      <dgm:t>
        <a:bodyPr/>
        <a:lstStyle/>
        <a:p>
          <a:r>
            <a:rPr lang="fr-FR" sz="2500" dirty="0"/>
            <a:t>4. Discussion</a:t>
          </a:r>
        </a:p>
      </dgm:t>
    </dgm:pt>
    <dgm:pt modelId="{491F7A24-35B7-4ECF-8452-E23704A549C2}" type="parTrans" cxnId="{24CB411B-5241-47D1-8E06-61DA9AC6581B}">
      <dgm:prSet/>
      <dgm:spPr/>
      <dgm:t>
        <a:bodyPr/>
        <a:lstStyle/>
        <a:p>
          <a:endParaRPr lang="fr-FR" sz="2500"/>
        </a:p>
      </dgm:t>
    </dgm:pt>
    <dgm:pt modelId="{807FAE35-45CA-4D59-9D15-A484BFFCB77B}" type="sibTrans" cxnId="{24CB411B-5241-47D1-8E06-61DA9AC6581B}">
      <dgm:prSet/>
      <dgm:spPr/>
      <dgm:t>
        <a:bodyPr/>
        <a:lstStyle/>
        <a:p>
          <a:endParaRPr lang="fr-FR" sz="2500"/>
        </a:p>
      </dgm:t>
    </dgm:pt>
    <dgm:pt modelId="{9E41977E-17E6-4796-83C1-6DAF8FC43A5A}">
      <dgm:prSet phldrT="[Texte]" custT="1"/>
      <dgm:spPr/>
      <dgm:t>
        <a:bodyPr/>
        <a:lstStyle/>
        <a:p>
          <a:r>
            <a:rPr lang="fr-FR" sz="2500" dirty="0"/>
            <a:t>5. Conclusion</a:t>
          </a:r>
        </a:p>
      </dgm:t>
    </dgm:pt>
    <dgm:pt modelId="{AF0D8045-D18B-42C9-A22A-4E53379D6DE8}" type="parTrans" cxnId="{19631492-CE0F-4701-850D-23F0E9B1533F}">
      <dgm:prSet/>
      <dgm:spPr/>
      <dgm:t>
        <a:bodyPr/>
        <a:lstStyle/>
        <a:p>
          <a:endParaRPr lang="fr-FR" sz="2500"/>
        </a:p>
      </dgm:t>
    </dgm:pt>
    <dgm:pt modelId="{D09850E0-AE3C-41C7-8431-80AA4D97E0CD}" type="sibTrans" cxnId="{19631492-CE0F-4701-850D-23F0E9B1533F}">
      <dgm:prSet/>
      <dgm:spPr/>
      <dgm:t>
        <a:bodyPr/>
        <a:lstStyle/>
        <a:p>
          <a:endParaRPr lang="fr-FR" sz="2500"/>
        </a:p>
      </dgm:t>
    </dgm:pt>
    <dgm:pt modelId="{77CDC57B-7B12-4349-BF88-0281EBF386E6}" type="pres">
      <dgm:prSet presAssocID="{0843E7E7-A791-4E0D-A3A9-E5E65E09FBA1}" presName="diagram" presStyleCnt="0">
        <dgm:presLayoutVars>
          <dgm:dir/>
          <dgm:resizeHandles val="exact"/>
        </dgm:presLayoutVars>
      </dgm:prSet>
      <dgm:spPr/>
    </dgm:pt>
    <dgm:pt modelId="{8FC7EE8D-B5C7-4613-90AB-02893802AC73}" type="pres">
      <dgm:prSet presAssocID="{D25B3E5C-B10C-4B96-8538-BA53BE34FA39}" presName="node" presStyleLbl="node1" presStyleIdx="0" presStyleCnt="5">
        <dgm:presLayoutVars>
          <dgm:bulletEnabled val="1"/>
        </dgm:presLayoutVars>
      </dgm:prSet>
      <dgm:spPr/>
    </dgm:pt>
    <dgm:pt modelId="{EE734DE9-E035-49E9-80B1-7A038871B457}" type="pres">
      <dgm:prSet presAssocID="{CC047CA6-489A-42F1-A513-42AC812F7759}" presName="sibTrans" presStyleCnt="0"/>
      <dgm:spPr/>
    </dgm:pt>
    <dgm:pt modelId="{F862CA3F-A0FF-4AED-B880-A76FF2A0D103}" type="pres">
      <dgm:prSet presAssocID="{103AC71A-D2FE-4A41-A3CE-F2C43E12011E}" presName="node" presStyleLbl="node1" presStyleIdx="1" presStyleCnt="5">
        <dgm:presLayoutVars>
          <dgm:bulletEnabled val="1"/>
        </dgm:presLayoutVars>
      </dgm:prSet>
      <dgm:spPr/>
    </dgm:pt>
    <dgm:pt modelId="{03FFF9F5-65B9-4326-A597-2DA7F4981D37}" type="pres">
      <dgm:prSet presAssocID="{A97CDCC4-3915-41F8-80C2-F17AB6A520EC}" presName="sibTrans" presStyleCnt="0"/>
      <dgm:spPr/>
    </dgm:pt>
    <dgm:pt modelId="{23C35382-A4CE-421B-8868-8E2D5383CAF5}" type="pres">
      <dgm:prSet presAssocID="{92E12063-FBCE-481D-AEF0-43BEC2656DF7}" presName="node" presStyleLbl="node1" presStyleIdx="2" presStyleCnt="5">
        <dgm:presLayoutVars>
          <dgm:bulletEnabled val="1"/>
        </dgm:presLayoutVars>
      </dgm:prSet>
      <dgm:spPr/>
    </dgm:pt>
    <dgm:pt modelId="{31EF3161-0E41-40D5-B81C-526AE26163B2}" type="pres">
      <dgm:prSet presAssocID="{11AB41CB-B098-4D0A-87FC-9BC83117B181}" presName="sibTrans" presStyleCnt="0"/>
      <dgm:spPr/>
    </dgm:pt>
    <dgm:pt modelId="{59EBA31D-DD44-4CCC-B7D6-C20C81EAE61C}" type="pres">
      <dgm:prSet presAssocID="{B0C4CE8B-B43F-4E16-940C-FD42E3243769}" presName="node" presStyleLbl="node1" presStyleIdx="3" presStyleCnt="5">
        <dgm:presLayoutVars>
          <dgm:bulletEnabled val="1"/>
        </dgm:presLayoutVars>
      </dgm:prSet>
      <dgm:spPr/>
    </dgm:pt>
    <dgm:pt modelId="{B50F7262-7DF6-4C46-B4A8-8D77AFFB39BD}" type="pres">
      <dgm:prSet presAssocID="{807FAE35-45CA-4D59-9D15-A484BFFCB77B}" presName="sibTrans" presStyleCnt="0"/>
      <dgm:spPr/>
    </dgm:pt>
    <dgm:pt modelId="{EC9651B5-B3D7-4F51-84A3-EC91490192FA}" type="pres">
      <dgm:prSet presAssocID="{9E41977E-17E6-4796-83C1-6DAF8FC43A5A}" presName="node" presStyleLbl="node1" presStyleIdx="4" presStyleCnt="5">
        <dgm:presLayoutVars>
          <dgm:bulletEnabled val="1"/>
        </dgm:presLayoutVars>
      </dgm:prSet>
      <dgm:spPr/>
    </dgm:pt>
  </dgm:ptLst>
  <dgm:cxnLst>
    <dgm:cxn modelId="{24CB411B-5241-47D1-8E06-61DA9AC6581B}" srcId="{0843E7E7-A791-4E0D-A3A9-E5E65E09FBA1}" destId="{B0C4CE8B-B43F-4E16-940C-FD42E3243769}" srcOrd="3" destOrd="0" parTransId="{491F7A24-35B7-4ECF-8452-E23704A549C2}" sibTransId="{807FAE35-45CA-4D59-9D15-A484BFFCB77B}"/>
    <dgm:cxn modelId="{A933551D-68AA-4F44-824C-CB2E18410F50}" srcId="{0843E7E7-A791-4E0D-A3A9-E5E65E09FBA1}" destId="{103AC71A-D2FE-4A41-A3CE-F2C43E12011E}" srcOrd="1" destOrd="0" parTransId="{2B331CAD-B81E-4710-9F6A-1F1866DB0877}" sibTransId="{A97CDCC4-3915-41F8-80C2-F17AB6A520EC}"/>
    <dgm:cxn modelId="{A1F0CF63-F433-4B68-A88C-B98F4DF692F0}" srcId="{0843E7E7-A791-4E0D-A3A9-E5E65E09FBA1}" destId="{D25B3E5C-B10C-4B96-8538-BA53BE34FA39}" srcOrd="0" destOrd="0" parTransId="{4FAF9A37-8708-4ACE-A0E8-7D66FD5259F5}" sibTransId="{CC047CA6-489A-42F1-A513-42AC812F7759}"/>
    <dgm:cxn modelId="{CFF5BD67-2FCC-47E7-AFC7-B3540A2D0C3B}" type="presOf" srcId="{0843E7E7-A791-4E0D-A3A9-E5E65E09FBA1}" destId="{77CDC57B-7B12-4349-BF88-0281EBF386E6}" srcOrd="0" destOrd="0" presId="urn:microsoft.com/office/officeart/2005/8/layout/default"/>
    <dgm:cxn modelId="{9FD1134A-4F10-45BA-B346-3A9B9EB009BC}" type="presOf" srcId="{92E12063-FBCE-481D-AEF0-43BEC2656DF7}" destId="{23C35382-A4CE-421B-8868-8E2D5383CAF5}" srcOrd="0" destOrd="0" presId="urn:microsoft.com/office/officeart/2005/8/layout/default"/>
    <dgm:cxn modelId="{0D5DC452-71D8-4236-B0B8-0E6B61B9CDAC}" srcId="{0843E7E7-A791-4E0D-A3A9-E5E65E09FBA1}" destId="{92E12063-FBCE-481D-AEF0-43BEC2656DF7}" srcOrd="2" destOrd="0" parTransId="{AD45F7FB-3B17-457D-9139-43291BB0BEDD}" sibTransId="{11AB41CB-B098-4D0A-87FC-9BC83117B181}"/>
    <dgm:cxn modelId="{DC906684-BB0A-4EF6-B917-9A68FFE8D5D3}" type="presOf" srcId="{D25B3E5C-B10C-4B96-8538-BA53BE34FA39}" destId="{8FC7EE8D-B5C7-4613-90AB-02893802AC73}" srcOrd="0" destOrd="0" presId="urn:microsoft.com/office/officeart/2005/8/layout/default"/>
    <dgm:cxn modelId="{6371CA90-4385-4F96-80F0-491DD2D72122}" type="presOf" srcId="{B0C4CE8B-B43F-4E16-940C-FD42E3243769}" destId="{59EBA31D-DD44-4CCC-B7D6-C20C81EAE61C}" srcOrd="0" destOrd="0" presId="urn:microsoft.com/office/officeart/2005/8/layout/default"/>
    <dgm:cxn modelId="{19631492-CE0F-4701-850D-23F0E9B1533F}" srcId="{0843E7E7-A791-4E0D-A3A9-E5E65E09FBA1}" destId="{9E41977E-17E6-4796-83C1-6DAF8FC43A5A}" srcOrd="4" destOrd="0" parTransId="{AF0D8045-D18B-42C9-A22A-4E53379D6DE8}" sibTransId="{D09850E0-AE3C-41C7-8431-80AA4D97E0CD}"/>
    <dgm:cxn modelId="{E7BCE9B8-C75B-46CB-B63F-030636C7B67D}" type="presOf" srcId="{103AC71A-D2FE-4A41-A3CE-F2C43E12011E}" destId="{F862CA3F-A0FF-4AED-B880-A76FF2A0D103}" srcOrd="0" destOrd="0" presId="urn:microsoft.com/office/officeart/2005/8/layout/default"/>
    <dgm:cxn modelId="{E661B0BD-8F95-4F5D-BDDB-7E547F23FE9B}" type="presOf" srcId="{9E41977E-17E6-4796-83C1-6DAF8FC43A5A}" destId="{EC9651B5-B3D7-4F51-84A3-EC91490192FA}" srcOrd="0" destOrd="0" presId="urn:microsoft.com/office/officeart/2005/8/layout/default"/>
    <dgm:cxn modelId="{21877296-B6F8-4EC5-BD7D-BC65DFEC818F}" type="presParOf" srcId="{77CDC57B-7B12-4349-BF88-0281EBF386E6}" destId="{8FC7EE8D-B5C7-4613-90AB-02893802AC73}" srcOrd="0" destOrd="0" presId="urn:microsoft.com/office/officeart/2005/8/layout/default"/>
    <dgm:cxn modelId="{F9091001-041B-4973-81E9-3CD4DA014B57}" type="presParOf" srcId="{77CDC57B-7B12-4349-BF88-0281EBF386E6}" destId="{EE734DE9-E035-49E9-80B1-7A038871B457}" srcOrd="1" destOrd="0" presId="urn:microsoft.com/office/officeart/2005/8/layout/default"/>
    <dgm:cxn modelId="{87BCF5FA-1F84-47E9-9482-C32A2FEA919D}" type="presParOf" srcId="{77CDC57B-7B12-4349-BF88-0281EBF386E6}" destId="{F862CA3F-A0FF-4AED-B880-A76FF2A0D103}" srcOrd="2" destOrd="0" presId="urn:microsoft.com/office/officeart/2005/8/layout/default"/>
    <dgm:cxn modelId="{30B96C3E-3951-475F-BA2E-61D595AD7A05}" type="presParOf" srcId="{77CDC57B-7B12-4349-BF88-0281EBF386E6}" destId="{03FFF9F5-65B9-4326-A597-2DA7F4981D37}" srcOrd="3" destOrd="0" presId="urn:microsoft.com/office/officeart/2005/8/layout/default"/>
    <dgm:cxn modelId="{36BAB66D-36D8-4AFB-A931-428CFAC20A57}" type="presParOf" srcId="{77CDC57B-7B12-4349-BF88-0281EBF386E6}" destId="{23C35382-A4CE-421B-8868-8E2D5383CAF5}" srcOrd="4" destOrd="0" presId="urn:microsoft.com/office/officeart/2005/8/layout/default"/>
    <dgm:cxn modelId="{A9C5C613-EE70-4A72-AE23-A07667ABC292}" type="presParOf" srcId="{77CDC57B-7B12-4349-BF88-0281EBF386E6}" destId="{31EF3161-0E41-40D5-B81C-526AE26163B2}" srcOrd="5" destOrd="0" presId="urn:microsoft.com/office/officeart/2005/8/layout/default"/>
    <dgm:cxn modelId="{5151A733-9EAF-4AB2-B0E3-4C2062D965E1}" type="presParOf" srcId="{77CDC57B-7B12-4349-BF88-0281EBF386E6}" destId="{59EBA31D-DD44-4CCC-B7D6-C20C81EAE61C}" srcOrd="6" destOrd="0" presId="urn:microsoft.com/office/officeart/2005/8/layout/default"/>
    <dgm:cxn modelId="{F466FA2B-3615-43FE-B82C-7EB48B25ACB5}" type="presParOf" srcId="{77CDC57B-7B12-4349-BF88-0281EBF386E6}" destId="{B50F7262-7DF6-4C46-B4A8-8D77AFFB39BD}" srcOrd="7" destOrd="0" presId="urn:microsoft.com/office/officeart/2005/8/layout/default"/>
    <dgm:cxn modelId="{589DF76A-CF34-4B83-9478-947CE8C35B0E}" type="presParOf" srcId="{77CDC57B-7B12-4349-BF88-0281EBF386E6}" destId="{EC9651B5-B3D7-4F51-84A3-EC91490192FA}" srcOrd="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C7EE8D-B5C7-4613-90AB-02893802AC73}">
      <dsp:nvSpPr>
        <dsp:cNvPr id="0" name=""/>
        <dsp:cNvSpPr/>
      </dsp:nvSpPr>
      <dsp:spPr>
        <a:xfrm>
          <a:off x="0" y="755655"/>
          <a:ext cx="2701024" cy="16206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fr-FR" sz="2500" kern="1200" dirty="0"/>
            <a:t>1. Introduction</a:t>
          </a:r>
        </a:p>
      </dsp:txBody>
      <dsp:txXfrm>
        <a:off x="0" y="755655"/>
        <a:ext cx="2701024" cy="1620614"/>
      </dsp:txXfrm>
    </dsp:sp>
    <dsp:sp modelId="{F862CA3F-A0FF-4AED-B880-A76FF2A0D103}">
      <dsp:nvSpPr>
        <dsp:cNvPr id="0" name=""/>
        <dsp:cNvSpPr/>
      </dsp:nvSpPr>
      <dsp:spPr>
        <a:xfrm>
          <a:off x="2971126" y="755655"/>
          <a:ext cx="2701024" cy="1620614"/>
        </a:xfrm>
        <a:prstGeom prst="rect">
          <a:avLst/>
        </a:prstGeom>
        <a:solidFill>
          <a:schemeClr val="accent2"/>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fr-FR" sz="2500" kern="1200" dirty="0"/>
            <a:t>2. Materials and </a:t>
          </a:r>
          <a:r>
            <a:rPr lang="fr-FR" sz="2500" kern="1200" dirty="0" err="1"/>
            <a:t>methods</a:t>
          </a:r>
          <a:endParaRPr lang="fr-FR" sz="2500" kern="1200" dirty="0"/>
        </a:p>
      </dsp:txBody>
      <dsp:txXfrm>
        <a:off x="2971126" y="755655"/>
        <a:ext cx="2701024" cy="1620614"/>
      </dsp:txXfrm>
    </dsp:sp>
    <dsp:sp modelId="{23C35382-A4CE-421B-8868-8E2D5383CAF5}">
      <dsp:nvSpPr>
        <dsp:cNvPr id="0" name=""/>
        <dsp:cNvSpPr/>
      </dsp:nvSpPr>
      <dsp:spPr>
        <a:xfrm>
          <a:off x="5942252" y="755655"/>
          <a:ext cx="2701024" cy="16206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fr-FR" sz="2500" kern="1200" dirty="0"/>
            <a:t>3. </a:t>
          </a:r>
          <a:r>
            <a:rPr lang="fr-FR" sz="2500" kern="1200" dirty="0" err="1"/>
            <a:t>Results</a:t>
          </a:r>
          <a:endParaRPr lang="fr-FR" sz="2500" kern="1200" dirty="0"/>
        </a:p>
      </dsp:txBody>
      <dsp:txXfrm>
        <a:off x="5942252" y="755655"/>
        <a:ext cx="2701024" cy="1620614"/>
      </dsp:txXfrm>
    </dsp:sp>
    <dsp:sp modelId="{59EBA31D-DD44-4CCC-B7D6-C20C81EAE61C}">
      <dsp:nvSpPr>
        <dsp:cNvPr id="0" name=""/>
        <dsp:cNvSpPr/>
      </dsp:nvSpPr>
      <dsp:spPr>
        <a:xfrm>
          <a:off x="1485563" y="2646372"/>
          <a:ext cx="2701024" cy="1620614"/>
        </a:xfrm>
        <a:prstGeom prst="rect">
          <a:avLst/>
        </a:prstGeom>
        <a:solidFill>
          <a:schemeClr val="accent2"/>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fr-FR" sz="2500" kern="1200" dirty="0"/>
            <a:t>4. Discussion</a:t>
          </a:r>
        </a:p>
      </dsp:txBody>
      <dsp:txXfrm>
        <a:off x="1485563" y="2646372"/>
        <a:ext cx="2701024" cy="1620614"/>
      </dsp:txXfrm>
    </dsp:sp>
    <dsp:sp modelId="{EC9651B5-B3D7-4F51-84A3-EC91490192FA}">
      <dsp:nvSpPr>
        <dsp:cNvPr id="0" name=""/>
        <dsp:cNvSpPr/>
      </dsp:nvSpPr>
      <dsp:spPr>
        <a:xfrm>
          <a:off x="4456689" y="2646372"/>
          <a:ext cx="2701024" cy="16206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fr-FR" sz="2500" kern="1200" dirty="0"/>
            <a:t>5. Conclusion</a:t>
          </a:r>
        </a:p>
      </dsp:txBody>
      <dsp:txXfrm>
        <a:off x="4456689" y="2646372"/>
        <a:ext cx="2701024" cy="162061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62BA1B-52F8-4ADB-933B-4B67B168D270}" type="datetimeFigureOut">
              <a:rPr lang="fr-FR" smtClean="0"/>
              <a:t>17/06/2022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05C320-1DB2-4F2B-8C6B-39E8F2947E7B}" type="slidenum">
              <a:rPr lang="fr-FR" smtClean="0"/>
              <a:t>‹N°›</a:t>
            </a:fld>
            <a:endParaRPr lang="fr-FR"/>
          </a:p>
        </p:txBody>
      </p:sp>
    </p:spTree>
    <p:extLst>
      <p:ext uri="{BB962C8B-B14F-4D97-AF65-F5344CB8AC3E}">
        <p14:creationId xmlns:p14="http://schemas.microsoft.com/office/powerpoint/2010/main" val="3411626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Firstly, I would like to thank you the </a:t>
            </a:r>
            <a:r>
              <a:rPr lang="en-US" sz="1800" dirty="0" err="1">
                <a:effectLst/>
                <a:latin typeface="Calibri" panose="020F0502020204030204" pitchFamily="34" charset="0"/>
                <a:ea typeface="Calibri" panose="020F0502020204030204" pitchFamily="34" charset="0"/>
                <a:cs typeface="Arial" panose="020B0604020202020204" pitchFamily="34" charset="0"/>
              </a:rPr>
              <a:t>organisers</a:t>
            </a:r>
            <a:r>
              <a:rPr lang="en-US" sz="1800" dirty="0">
                <a:effectLst/>
                <a:latin typeface="Calibri" panose="020F0502020204030204" pitchFamily="34" charset="0"/>
                <a:ea typeface="Calibri" panose="020F0502020204030204" pitchFamily="34" charset="0"/>
                <a:cs typeface="Arial" panose="020B0604020202020204" pitchFamily="34" charset="0"/>
              </a:rPr>
              <a:t> of this conference who gave me the opportunity to present our study. It is a great </a:t>
            </a:r>
            <a:r>
              <a:rPr lang="en-US" sz="1800" dirty="0" err="1">
                <a:effectLst/>
                <a:latin typeface="Calibri" panose="020F0502020204030204" pitchFamily="34" charset="0"/>
                <a:ea typeface="Calibri" panose="020F0502020204030204" pitchFamily="34" charset="0"/>
                <a:cs typeface="Arial" panose="020B0604020202020204" pitchFamily="34" charset="0"/>
              </a:rPr>
              <a:t>honnor</a:t>
            </a:r>
            <a:r>
              <a:rPr lang="en-US" sz="1800" dirty="0">
                <a:effectLst/>
                <a:latin typeface="Calibri" panose="020F0502020204030204" pitchFamily="34" charset="0"/>
                <a:ea typeface="Calibri" panose="020F0502020204030204" pitchFamily="34" charset="0"/>
                <a:cs typeface="Arial" panose="020B0604020202020204" pitchFamily="34" charset="0"/>
              </a:rPr>
              <a:t> for this multidisciplinary and international team to present the following paper: “</a:t>
            </a:r>
            <a:r>
              <a:rPr lang="en-US" sz="1800" i="1" dirty="0">
                <a:effectLst/>
                <a:latin typeface="Calibri" panose="020F0502020204030204" pitchFamily="34" charset="0"/>
                <a:ea typeface="Calibri" panose="020F0502020204030204" pitchFamily="34" charset="0"/>
                <a:cs typeface="Arial" panose="020B0604020202020204" pitchFamily="34" charset="0"/>
              </a:rPr>
              <a:t>Is football or badminton associated with more positive affect ? The links between affects and sports club </a:t>
            </a:r>
            <a:r>
              <a:rPr lang="en-US" sz="1800" i="1" dirty="0" err="1">
                <a:effectLst/>
                <a:latin typeface="Calibri" panose="020F0502020204030204" pitchFamily="34" charset="0"/>
                <a:ea typeface="Calibri" panose="020F0502020204030204" pitchFamily="34" charset="0"/>
                <a:cs typeface="Arial" panose="020B0604020202020204" pitchFamily="34" charset="0"/>
              </a:rPr>
              <a:t>membershipamong</a:t>
            </a:r>
            <a:r>
              <a:rPr lang="en-US" sz="1800" i="1" dirty="0">
                <a:effectLst/>
                <a:latin typeface="Calibri" panose="020F0502020204030204" pitchFamily="34" charset="0"/>
                <a:ea typeface="Calibri" panose="020F0502020204030204" pitchFamily="34" charset="0"/>
                <a:cs typeface="Arial" panose="020B0604020202020204" pitchFamily="34" charset="0"/>
              </a:rPr>
              <a:t> French adolescents.”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I’m going to quickly present myself. My name is Alexis Barbry, I’m a Ph.D. student in the University of Lille in the North of France. I’m working in psychophysiology and I’m interesting about the influence of physical activity on well-being.</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a:t>
            </a:fld>
            <a:endParaRPr lang="fr-FR"/>
          </a:p>
        </p:txBody>
      </p:sp>
    </p:spTree>
    <p:extLst>
      <p:ext uri="{BB962C8B-B14F-4D97-AF65-F5344CB8AC3E}">
        <p14:creationId xmlns:p14="http://schemas.microsoft.com/office/powerpoint/2010/main" val="49378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Participants were requested to describe the extent they experienced a set of positive and negative affects in the past 3-4 days ? Responses were provided on a five-point </a:t>
            </a:r>
            <a:r>
              <a:rPr lang="en-US" sz="1800" dirty="0" err="1">
                <a:effectLst/>
                <a:latin typeface="Calibri" panose="020F0502020204030204" pitchFamily="34" charset="0"/>
                <a:ea typeface="Calibri" panose="020F0502020204030204" pitchFamily="34" charset="0"/>
                <a:cs typeface="Arial" panose="020B0604020202020204" pitchFamily="34" charset="0"/>
              </a:rPr>
              <a:t>Lickert</a:t>
            </a:r>
            <a:r>
              <a:rPr lang="en-US" sz="1800" dirty="0">
                <a:effectLst/>
                <a:latin typeface="Calibri" panose="020F0502020204030204" pitchFamily="34" charset="0"/>
                <a:ea typeface="Calibri" panose="020F0502020204030204" pitchFamily="34" charset="0"/>
                <a:cs typeface="Arial" panose="020B0604020202020204" pitchFamily="34" charset="0"/>
              </a:rPr>
              <a:t> scale ranging form 1 (not at all) to 5 (very much).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10</a:t>
            </a:fld>
            <a:endParaRPr lang="fr-FR"/>
          </a:p>
        </p:txBody>
      </p:sp>
    </p:spTree>
    <p:extLst>
      <p:ext uri="{BB962C8B-B14F-4D97-AF65-F5344CB8AC3E}">
        <p14:creationId xmlns:p14="http://schemas.microsoft.com/office/powerpoint/2010/main" val="4232655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The </a:t>
            </a:r>
            <a:r>
              <a:rPr lang="en-US" sz="1800" dirty="0" err="1">
                <a:effectLst/>
                <a:latin typeface="Calibri" panose="020F0502020204030204" pitchFamily="34" charset="0"/>
                <a:ea typeface="Calibri" panose="020F0502020204030204" pitchFamily="34" charset="0"/>
                <a:cs typeface="Arial" panose="020B0604020202020204" pitchFamily="34" charset="0"/>
              </a:rPr>
              <a:t>Benjamini</a:t>
            </a:r>
            <a:r>
              <a:rPr lang="en-US" sz="1800" dirty="0">
                <a:effectLst/>
                <a:latin typeface="Calibri" panose="020F0502020204030204" pitchFamily="34" charset="0"/>
                <a:ea typeface="Calibri" panose="020F0502020204030204" pitchFamily="34" charset="0"/>
                <a:cs typeface="Arial" panose="020B0604020202020204" pitchFamily="34" charset="0"/>
              </a:rPr>
              <a:t>-Hochberg post-hoc test is a modified version of the Bonferroni correction for a high number of hypothesis testing.</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11</a:t>
            </a:fld>
            <a:endParaRPr lang="fr-FR"/>
          </a:p>
        </p:txBody>
      </p:sp>
    </p:spTree>
    <p:extLst>
      <p:ext uri="{BB962C8B-B14F-4D97-AF65-F5344CB8AC3E}">
        <p14:creationId xmlns:p14="http://schemas.microsoft.com/office/powerpoint/2010/main" val="2028141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Our </a:t>
            </a:r>
            <a:r>
              <a:rPr lang="fr-FR" dirty="0" err="1"/>
              <a:t>results</a:t>
            </a:r>
            <a:r>
              <a:rPr lang="fr-FR" dirty="0"/>
              <a:t> </a:t>
            </a:r>
            <a:r>
              <a:rPr lang="fr-FR" dirty="0" err="1"/>
              <a:t>suggested</a:t>
            </a:r>
            <a:r>
              <a:rPr lang="fr-FR" dirty="0"/>
              <a:t> </a:t>
            </a:r>
            <a:r>
              <a:rPr lang="fr-FR" dirty="0" err="1"/>
              <a:t>that</a:t>
            </a:r>
            <a:r>
              <a:rPr lang="fr-FR" dirty="0"/>
              <a:t> </a:t>
            </a:r>
            <a:r>
              <a:rPr lang="fr-FR" dirty="0" err="1"/>
              <a:t>teens</a:t>
            </a:r>
            <a:r>
              <a:rPr lang="fr-FR" dirty="0"/>
              <a:t> </a:t>
            </a:r>
            <a:r>
              <a:rPr lang="fr-FR" dirty="0" err="1"/>
              <a:t>who</a:t>
            </a:r>
            <a:r>
              <a:rPr lang="fr-FR" dirty="0"/>
              <a:t> </a:t>
            </a:r>
            <a:r>
              <a:rPr lang="fr-FR" dirty="0" err="1"/>
              <a:t>practiced</a:t>
            </a:r>
            <a:r>
              <a:rPr lang="fr-FR" dirty="0"/>
              <a:t> </a:t>
            </a:r>
            <a:r>
              <a:rPr lang="fr-FR" dirty="0" err="1"/>
              <a:t>athletics</a:t>
            </a:r>
            <a:r>
              <a:rPr lang="fr-FR" dirty="0"/>
              <a:t> </a:t>
            </a:r>
            <a:r>
              <a:rPr lang="fr-FR" dirty="0" err="1"/>
              <a:t>reported</a:t>
            </a:r>
            <a:r>
              <a:rPr lang="fr-FR" dirty="0"/>
              <a:t> </a:t>
            </a:r>
            <a:r>
              <a:rPr lang="fr-FR" dirty="0" err="1"/>
              <a:t>lower</a:t>
            </a:r>
            <a:r>
              <a:rPr lang="fr-FR" dirty="0"/>
              <a:t> </a:t>
            </a:r>
            <a:r>
              <a:rPr lang="fr-FR" dirty="0" err="1"/>
              <a:t>negative</a:t>
            </a:r>
            <a:r>
              <a:rPr lang="fr-FR" dirty="0"/>
              <a:t> affects </a:t>
            </a:r>
            <a:r>
              <a:rPr lang="fr-FR" dirty="0" err="1"/>
              <a:t>compared</a:t>
            </a:r>
            <a:r>
              <a:rPr lang="fr-FR" dirty="0"/>
              <a:t> to the teenagers </a:t>
            </a:r>
            <a:r>
              <a:rPr lang="fr-FR" dirty="0" err="1"/>
              <a:t>who</a:t>
            </a:r>
            <a:r>
              <a:rPr lang="fr-FR" dirty="0"/>
              <a:t> </a:t>
            </a:r>
            <a:r>
              <a:rPr lang="fr-FR" dirty="0" err="1"/>
              <a:t>practiced</a:t>
            </a:r>
            <a:r>
              <a:rPr lang="fr-FR" dirty="0"/>
              <a:t> </a:t>
            </a:r>
            <a:r>
              <a:rPr lang="fr-FR" dirty="0" err="1"/>
              <a:t>others</a:t>
            </a:r>
            <a:r>
              <a:rPr lang="fr-FR" dirty="0"/>
              <a:t> sports. In the </a:t>
            </a:r>
            <a:r>
              <a:rPr lang="fr-FR" dirty="0" err="1"/>
              <a:t>same</a:t>
            </a:r>
            <a:r>
              <a:rPr lang="fr-FR" dirty="0"/>
              <a:t> direction, adolescents </a:t>
            </a:r>
            <a:r>
              <a:rPr lang="fr-FR" dirty="0" err="1"/>
              <a:t>who</a:t>
            </a:r>
            <a:r>
              <a:rPr lang="fr-FR" dirty="0"/>
              <a:t> </a:t>
            </a:r>
            <a:r>
              <a:rPr lang="fr-FR" dirty="0" err="1"/>
              <a:t>were</a:t>
            </a:r>
            <a:r>
              <a:rPr lang="fr-FR" dirty="0"/>
              <a:t> </a:t>
            </a:r>
            <a:r>
              <a:rPr lang="fr-FR" dirty="0" err="1"/>
              <a:t>engaged</a:t>
            </a:r>
            <a:r>
              <a:rPr lang="fr-FR" dirty="0"/>
              <a:t> in an </a:t>
            </a:r>
            <a:r>
              <a:rPr lang="fr-FR" dirty="0" err="1"/>
              <a:t>athletic</a:t>
            </a:r>
            <a:r>
              <a:rPr lang="fr-FR" dirty="0"/>
              <a:t> and soccer club </a:t>
            </a:r>
            <a:r>
              <a:rPr lang="fr-FR" dirty="0" err="1"/>
              <a:t>reported</a:t>
            </a:r>
            <a:r>
              <a:rPr lang="fr-FR" dirty="0"/>
              <a:t> more positive affects </a:t>
            </a:r>
            <a:r>
              <a:rPr lang="fr-FR" dirty="0" err="1"/>
              <a:t>compared</a:t>
            </a:r>
            <a:r>
              <a:rPr lang="fr-FR" dirty="0"/>
              <a:t> to the </a:t>
            </a:r>
            <a:r>
              <a:rPr lang="fr-FR" dirty="0" err="1"/>
              <a:t>other</a:t>
            </a:r>
            <a:r>
              <a:rPr lang="fr-FR" dirty="0"/>
              <a:t> sport. </a:t>
            </a:r>
            <a:r>
              <a:rPr lang="fr-FR" dirty="0" err="1"/>
              <a:t>Some</a:t>
            </a:r>
            <a:r>
              <a:rPr lang="fr-FR" dirty="0"/>
              <a:t> sports, </a:t>
            </a:r>
            <a:r>
              <a:rPr lang="fr-FR" dirty="0" err="1"/>
              <a:t>such</a:t>
            </a:r>
            <a:r>
              <a:rPr lang="fr-FR" dirty="0"/>
              <a:t> as </a:t>
            </a:r>
            <a:r>
              <a:rPr lang="fr-FR" dirty="0" err="1"/>
              <a:t>Bowing</a:t>
            </a:r>
            <a:r>
              <a:rPr lang="fr-FR" dirty="0"/>
              <a:t>, Badminton, Horse riding and dance </a:t>
            </a:r>
            <a:r>
              <a:rPr lang="fr-FR" dirty="0" err="1"/>
              <a:t>seem</a:t>
            </a:r>
            <a:r>
              <a:rPr lang="fr-FR" dirty="0"/>
              <a:t> to </a:t>
            </a:r>
            <a:r>
              <a:rPr lang="fr-FR" dirty="0" err="1"/>
              <a:t>be</a:t>
            </a:r>
            <a:r>
              <a:rPr lang="fr-FR" dirty="0"/>
              <a:t> </a:t>
            </a:r>
            <a:r>
              <a:rPr lang="fr-FR" dirty="0" err="1"/>
              <a:t>associated</a:t>
            </a:r>
            <a:r>
              <a:rPr lang="fr-FR" dirty="0"/>
              <a:t> </a:t>
            </a:r>
            <a:r>
              <a:rPr lang="fr-FR" dirty="0" err="1"/>
              <a:t>with</a:t>
            </a:r>
            <a:r>
              <a:rPr lang="fr-FR" dirty="0"/>
              <a:t> a </a:t>
            </a:r>
            <a:r>
              <a:rPr lang="fr-FR" dirty="0" err="1"/>
              <a:t>decrease</a:t>
            </a:r>
            <a:r>
              <a:rPr lang="fr-FR" dirty="0"/>
              <a:t> of affective </a:t>
            </a:r>
            <a:r>
              <a:rPr lang="fr-FR" dirty="0" err="1"/>
              <a:t>benefits</a:t>
            </a:r>
            <a:r>
              <a:rPr lang="fr-FR" dirty="0"/>
              <a:t> </a:t>
            </a:r>
            <a:r>
              <a:rPr lang="fr-FR" dirty="0" err="1"/>
              <a:t>compared</a:t>
            </a:r>
            <a:r>
              <a:rPr lang="fr-FR" dirty="0"/>
              <a:t> to </a:t>
            </a:r>
            <a:r>
              <a:rPr lang="fr-FR" dirty="0" err="1"/>
              <a:t>other</a:t>
            </a:r>
            <a:r>
              <a:rPr lang="fr-FR" dirty="0"/>
              <a:t> sports. </a:t>
            </a:r>
            <a:r>
              <a:rPr lang="fr-FR" dirty="0" err="1"/>
              <a:t>LFinally</a:t>
            </a:r>
            <a:r>
              <a:rPr lang="fr-FR" dirty="0"/>
              <a:t>, as </a:t>
            </a:r>
            <a:r>
              <a:rPr lang="fr-FR" dirty="0" err="1"/>
              <a:t>we</a:t>
            </a:r>
            <a:r>
              <a:rPr lang="fr-FR" dirty="0"/>
              <a:t> </a:t>
            </a:r>
            <a:r>
              <a:rPr lang="fr-FR" dirty="0" err="1"/>
              <a:t>expected</a:t>
            </a:r>
            <a:r>
              <a:rPr lang="fr-FR" dirty="0"/>
              <a:t> </a:t>
            </a:r>
            <a:r>
              <a:rPr lang="fr-FR" dirty="0" err="1"/>
              <a:t>teeanagers</a:t>
            </a:r>
            <a:r>
              <a:rPr lang="fr-FR" dirty="0"/>
              <a:t> </a:t>
            </a:r>
            <a:r>
              <a:rPr lang="fr-FR" dirty="0" err="1"/>
              <a:t>who</a:t>
            </a:r>
            <a:r>
              <a:rPr lang="fr-FR" dirty="0"/>
              <a:t> are not </a:t>
            </a:r>
            <a:r>
              <a:rPr lang="fr-FR" dirty="0" err="1"/>
              <a:t>engaged</a:t>
            </a:r>
            <a:r>
              <a:rPr lang="fr-FR" dirty="0"/>
              <a:t> in a sport club </a:t>
            </a:r>
            <a:r>
              <a:rPr lang="fr-FR" dirty="0" err="1"/>
              <a:t>reported</a:t>
            </a:r>
            <a:r>
              <a:rPr lang="fr-FR" dirty="0"/>
              <a:t> </a:t>
            </a:r>
            <a:r>
              <a:rPr lang="fr-FR" dirty="0" err="1"/>
              <a:t>fewer</a:t>
            </a:r>
            <a:r>
              <a:rPr lang="fr-FR" dirty="0"/>
              <a:t> positive affects.</a:t>
            </a: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12</a:t>
            </a:fld>
            <a:endParaRPr lang="fr-FR"/>
          </a:p>
        </p:txBody>
      </p:sp>
    </p:spTree>
    <p:extLst>
      <p:ext uri="{BB962C8B-B14F-4D97-AF65-F5344CB8AC3E}">
        <p14:creationId xmlns:p14="http://schemas.microsoft.com/office/powerpoint/2010/main" val="2813903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Firstly, as we expected adolescents who were engaged in a SC reported more affective benefits compared to those not engaged in a SC. </a:t>
            </a:r>
            <a:r>
              <a:rPr lang="en-US" dirty="0"/>
              <a:t>In addition to the influence of physical activity on the well-being of adolescents mentioned in the literature review, the practice of sports in clubs seems to be an opportunity to build and strengthen these social relationships. Thus, allowing the need to belong to be satisfied. And potentially increase the affective benefits of adolescents.</a:t>
            </a:r>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13</a:t>
            </a:fld>
            <a:endParaRPr lang="fr-FR"/>
          </a:p>
        </p:txBody>
      </p:sp>
    </p:spTree>
    <p:extLst>
      <p:ext uri="{BB962C8B-B14F-4D97-AF65-F5344CB8AC3E}">
        <p14:creationId xmlns:p14="http://schemas.microsoft.com/office/powerpoint/2010/main" val="274808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Adolescents belonging to an athletics club reported the highest positive and lowest negative affects among </a:t>
            </a:r>
            <a:r>
              <a:rPr lang="en-US" sz="1800" dirty="0" err="1">
                <a:effectLst/>
                <a:latin typeface="Calibri" panose="020F0502020204030204" pitchFamily="34" charset="0"/>
                <a:ea typeface="Calibri" panose="020F0502020204030204" pitchFamily="34" charset="0"/>
                <a:cs typeface="Arial" panose="020B0604020202020204" pitchFamily="34" charset="0"/>
              </a:rPr>
              <a:t>examinded</a:t>
            </a:r>
            <a:r>
              <a:rPr lang="en-US" sz="1800" dirty="0">
                <a:effectLst/>
                <a:latin typeface="Calibri" panose="020F0502020204030204" pitchFamily="34" charset="0"/>
                <a:ea typeface="Calibri" panose="020F0502020204030204" pitchFamily="34" charset="0"/>
                <a:cs typeface="Arial" panose="020B0604020202020204" pitchFamily="34" charset="0"/>
              </a:rPr>
              <a:t> groups. The current result is a little surprising as it is an individual sport. However, we assume that teens in athletic clubs participate very often in competition which reflect a high level of motivation. The people who practices competition need to have an important frequency, intensity and  duration of practice. Moreover, athletic is an outdoor sport which is associated with an increase of positive affects compared to negative ones. Athletics appear to accumulate multiple sources of affective benefits. Most researches could be done to explain this result.</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14</a:t>
            </a:fld>
            <a:endParaRPr lang="fr-FR"/>
          </a:p>
        </p:txBody>
      </p:sp>
    </p:spTree>
    <p:extLst>
      <p:ext uri="{BB962C8B-B14F-4D97-AF65-F5344CB8AC3E}">
        <p14:creationId xmlns:p14="http://schemas.microsoft.com/office/powerpoint/2010/main" val="213636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Another</a:t>
            </a:r>
            <a:r>
              <a:rPr lang="fr-FR" dirty="0"/>
              <a:t> sport </a:t>
            </a:r>
            <a:r>
              <a:rPr lang="fr-FR" dirty="0" err="1"/>
              <a:t>seem</a:t>
            </a:r>
            <a:r>
              <a:rPr lang="fr-FR" dirty="0"/>
              <a:t> to </a:t>
            </a:r>
            <a:r>
              <a:rPr lang="fr-FR" dirty="0" err="1"/>
              <a:t>be</a:t>
            </a:r>
            <a:r>
              <a:rPr lang="fr-FR" dirty="0"/>
              <a:t> </a:t>
            </a:r>
            <a:r>
              <a:rPr lang="fr-FR" dirty="0" err="1"/>
              <a:t>associated</a:t>
            </a:r>
            <a:r>
              <a:rPr lang="fr-FR" dirty="0"/>
              <a:t> </a:t>
            </a:r>
            <a:r>
              <a:rPr lang="fr-FR" dirty="0" err="1"/>
              <a:t>with</a:t>
            </a:r>
            <a:r>
              <a:rPr lang="fr-FR" dirty="0"/>
              <a:t> affective </a:t>
            </a:r>
            <a:r>
              <a:rPr lang="fr-FR" dirty="0" err="1"/>
              <a:t>benefits</a:t>
            </a:r>
            <a:r>
              <a:rPr lang="fr-FR" dirty="0"/>
              <a:t>: Soccer </a:t>
            </a:r>
            <a:r>
              <a:rPr lang="fr-FR" dirty="0" err="1"/>
              <a:t>which</a:t>
            </a:r>
            <a:r>
              <a:rPr lang="fr-FR" dirty="0"/>
              <a:t> </a:t>
            </a:r>
            <a:r>
              <a:rPr lang="fr-FR" dirty="0" err="1"/>
              <a:t>is</a:t>
            </a:r>
            <a:r>
              <a:rPr lang="fr-FR" dirty="0"/>
              <a:t> a team sports </a:t>
            </a:r>
            <a:r>
              <a:rPr lang="fr-FR" dirty="0" err="1"/>
              <a:t>that</a:t>
            </a:r>
            <a:r>
              <a:rPr lang="fr-FR" dirty="0"/>
              <a:t> lead to extra affective </a:t>
            </a:r>
            <a:r>
              <a:rPr lang="fr-FR" dirty="0" err="1"/>
              <a:t>benefits</a:t>
            </a:r>
            <a:r>
              <a:rPr lang="fr-FR" dirty="0"/>
              <a:t>. </a:t>
            </a:r>
            <a:r>
              <a:rPr lang="fr-FR" dirty="0" err="1"/>
              <a:t>Moreover</a:t>
            </a:r>
            <a:r>
              <a:rPr lang="fr-FR" dirty="0"/>
              <a:t>, soccer </a:t>
            </a:r>
            <a:r>
              <a:rPr lang="fr-FR" dirty="0" err="1"/>
              <a:t>is</a:t>
            </a:r>
            <a:r>
              <a:rPr lang="fr-FR" dirty="0"/>
              <a:t> an </a:t>
            </a:r>
            <a:r>
              <a:rPr lang="fr-FR" dirty="0" err="1"/>
              <a:t>outdoor</a:t>
            </a:r>
            <a:r>
              <a:rPr lang="fr-FR" dirty="0"/>
              <a:t> sport and </a:t>
            </a:r>
            <a:r>
              <a:rPr lang="fr-FR" dirty="0" err="1"/>
              <a:t>outdoord</a:t>
            </a:r>
            <a:r>
              <a:rPr lang="fr-FR" dirty="0"/>
              <a:t> sport are </a:t>
            </a:r>
            <a:r>
              <a:rPr lang="fr-FR" dirty="0" err="1"/>
              <a:t>well</a:t>
            </a:r>
            <a:r>
              <a:rPr lang="fr-FR" dirty="0"/>
              <a:t> </a:t>
            </a:r>
            <a:r>
              <a:rPr lang="fr-FR" dirty="0" err="1"/>
              <a:t>known</a:t>
            </a:r>
            <a:r>
              <a:rPr lang="fr-FR" dirty="0"/>
              <a:t> to </a:t>
            </a:r>
            <a:r>
              <a:rPr lang="fr-FR" dirty="0" err="1"/>
              <a:t>increase</a:t>
            </a:r>
            <a:r>
              <a:rPr lang="fr-FR" dirty="0"/>
              <a:t> positive affects. </a:t>
            </a:r>
          </a:p>
          <a:p>
            <a:r>
              <a:rPr lang="en-US" dirty="0"/>
              <a:t>Another hypothesis we could suggest is that adolescent soccer players identify strongly with the French football team, which is still the reigning world champion. This identification could potentially influence their affective responses.</a:t>
            </a:r>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15</a:t>
            </a:fld>
            <a:endParaRPr lang="fr-FR"/>
          </a:p>
        </p:txBody>
      </p:sp>
    </p:spTree>
    <p:extLst>
      <p:ext uri="{BB962C8B-B14F-4D97-AF65-F5344CB8AC3E}">
        <p14:creationId xmlns:p14="http://schemas.microsoft.com/office/powerpoint/2010/main" val="4110636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As mentioned in the result section, some sports seem to be associated with less affective benefits. </a:t>
            </a:r>
            <a:br>
              <a:rPr lang="en-US" sz="1800" dirty="0">
                <a:effectLst/>
                <a:latin typeface="Calibri" panose="020F0502020204030204" pitchFamily="34" charset="0"/>
                <a:ea typeface="Calibri" panose="020F0502020204030204" pitchFamily="34" charset="0"/>
                <a:cs typeface="Arial" panose="020B0604020202020204" pitchFamily="34" charset="0"/>
              </a:rPr>
            </a:br>
            <a:r>
              <a:rPr lang="en-US" sz="1800" dirty="0">
                <a:effectLst/>
                <a:latin typeface="Calibri" panose="020F0502020204030204" pitchFamily="34" charset="0"/>
                <a:ea typeface="Calibri" panose="020F0502020204030204" pitchFamily="34" charset="0"/>
                <a:cs typeface="Arial" panose="020B0604020202020204" pitchFamily="34" charset="0"/>
              </a:rPr>
              <a:t>Most of them are indoor sports which is associated with less affective benefits. For example, boxers often experienced intense negative mood maybe due to the harsh dietary strategies to lose weight before competitions.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Dance is an aesthetic sport which is associated with an increase level of weight concern that enhance negative emotions.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16</a:t>
            </a:fld>
            <a:endParaRPr lang="fr-FR"/>
          </a:p>
        </p:txBody>
      </p:sp>
    </p:spTree>
    <p:extLst>
      <p:ext uri="{BB962C8B-B14F-4D97-AF65-F5344CB8AC3E}">
        <p14:creationId xmlns:p14="http://schemas.microsoft.com/office/powerpoint/2010/main" val="589437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17</a:t>
            </a:fld>
            <a:endParaRPr lang="fr-FR"/>
          </a:p>
        </p:txBody>
      </p:sp>
    </p:spTree>
    <p:extLst>
      <p:ext uri="{BB962C8B-B14F-4D97-AF65-F5344CB8AC3E}">
        <p14:creationId xmlns:p14="http://schemas.microsoft.com/office/powerpoint/2010/main" val="1893877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The </a:t>
            </a:r>
            <a:r>
              <a:rPr lang="fr-FR" dirty="0" err="1"/>
              <a:t>present</a:t>
            </a:r>
            <a:r>
              <a:rPr lang="fr-FR" dirty="0"/>
              <a:t> one </a:t>
            </a:r>
            <a:r>
              <a:rPr lang="fr-FR" dirty="0" err="1"/>
              <a:t>is</a:t>
            </a:r>
            <a:r>
              <a:rPr lang="fr-FR" dirty="0"/>
              <a:t> a </a:t>
            </a:r>
            <a:r>
              <a:rPr lang="fr-FR" dirty="0" err="1"/>
              <a:t>pioneering</a:t>
            </a:r>
            <a:r>
              <a:rPr lang="fr-FR" dirty="0"/>
              <a:t>, large </a:t>
            </a:r>
            <a:r>
              <a:rPr lang="fr-FR" dirty="0" err="1"/>
              <a:t>scale</a:t>
            </a:r>
            <a:r>
              <a:rPr lang="fr-FR" dirty="0"/>
              <a:t> </a:t>
            </a:r>
            <a:r>
              <a:rPr lang="fr-FR" dirty="0" err="1"/>
              <a:t>study</a:t>
            </a:r>
            <a:r>
              <a:rPr lang="fr-FR" dirty="0"/>
              <a:t> </a:t>
            </a:r>
            <a:r>
              <a:rPr lang="fr-FR" dirty="0" err="1"/>
              <a:t>that</a:t>
            </a:r>
            <a:r>
              <a:rPr lang="fr-FR" dirty="0"/>
              <a:t> </a:t>
            </a:r>
            <a:r>
              <a:rPr lang="fr-FR" dirty="0" err="1"/>
              <a:t>might</a:t>
            </a:r>
            <a:r>
              <a:rPr lang="fr-FR" dirty="0"/>
              <a:t> </a:t>
            </a:r>
            <a:r>
              <a:rPr lang="fr-FR" dirty="0" err="1"/>
              <a:t>provide</a:t>
            </a:r>
            <a:r>
              <a:rPr lang="fr-FR" dirty="0"/>
              <a:t> </a:t>
            </a:r>
            <a:r>
              <a:rPr lang="fr-FR" dirty="0" err="1"/>
              <a:t>broader</a:t>
            </a:r>
            <a:r>
              <a:rPr lang="fr-FR" dirty="0"/>
              <a:t> guidelines for future </a:t>
            </a:r>
            <a:r>
              <a:rPr lang="fr-FR" dirty="0" err="1"/>
              <a:t>scientific</a:t>
            </a:r>
            <a:r>
              <a:rPr lang="fr-FR" dirty="0"/>
              <a:t> investigations in the </a:t>
            </a:r>
            <a:r>
              <a:rPr lang="fr-FR" dirty="0" err="1"/>
              <a:t>field</a:t>
            </a:r>
            <a:r>
              <a:rPr lang="fr-FR" dirty="0"/>
              <a:t>. </a:t>
            </a: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18</a:t>
            </a:fld>
            <a:endParaRPr lang="fr-FR"/>
          </a:p>
        </p:txBody>
      </p:sp>
    </p:spTree>
    <p:extLst>
      <p:ext uri="{BB962C8B-B14F-4D97-AF65-F5344CB8AC3E}">
        <p14:creationId xmlns:p14="http://schemas.microsoft.com/office/powerpoint/2010/main" val="54013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Here you can see, the summary of the presentation. I will start with the introduction which is a literature review.</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2</a:t>
            </a:fld>
            <a:endParaRPr lang="fr-FR"/>
          </a:p>
        </p:txBody>
      </p:sp>
    </p:spTree>
    <p:extLst>
      <p:ext uri="{BB962C8B-B14F-4D97-AF65-F5344CB8AC3E}">
        <p14:creationId xmlns:p14="http://schemas.microsoft.com/office/powerpoint/2010/main" val="1177118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A lot of works has shown the positive effect of physical activity on the mental health of adolescents. </a:t>
            </a:r>
            <a:br>
              <a:rPr lang="en-US" sz="1800" dirty="0">
                <a:effectLst/>
                <a:latin typeface="Calibri" panose="020F0502020204030204" pitchFamily="34" charset="0"/>
                <a:ea typeface="Calibri" panose="020F0502020204030204" pitchFamily="34" charset="0"/>
                <a:cs typeface="Arial" panose="020B0604020202020204" pitchFamily="34" charset="0"/>
              </a:rPr>
            </a:br>
            <a:r>
              <a:rPr lang="en-US" sz="1800" dirty="0">
                <a:effectLst/>
                <a:latin typeface="Calibri" panose="020F0502020204030204" pitchFamily="34" charset="0"/>
                <a:ea typeface="Calibri" panose="020F0502020204030204" pitchFamily="34" charset="0"/>
                <a:cs typeface="Arial" panose="020B0604020202020204" pitchFamily="34" charset="0"/>
              </a:rPr>
              <a:t>For example, the systematic review of Donnelly et al. (2016) found that PA positively impact children’s cognitive functioning. Other work also shown that adolescents who were engaged in PA or sport elevated their positive affects but also reduce the negative ones.</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3</a:t>
            </a:fld>
            <a:endParaRPr lang="fr-FR"/>
          </a:p>
        </p:txBody>
      </p:sp>
    </p:spTree>
    <p:extLst>
      <p:ext uri="{BB962C8B-B14F-4D97-AF65-F5344CB8AC3E}">
        <p14:creationId xmlns:p14="http://schemas.microsoft.com/office/powerpoint/2010/main" val="1209477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But, the following study will be interested in the influence of a specific type of physical activity which is sports club participation. The literature shown that being a member of a sport clubs seems to have an impact on adolescent self-esteem but also contribute to the development of their social competence.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4</a:t>
            </a:fld>
            <a:endParaRPr lang="fr-FR"/>
          </a:p>
        </p:txBody>
      </p:sp>
    </p:spTree>
    <p:extLst>
      <p:ext uri="{BB962C8B-B14F-4D97-AF65-F5344CB8AC3E}">
        <p14:creationId xmlns:p14="http://schemas.microsoft.com/office/powerpoint/2010/main" val="438119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err="1">
                <a:effectLst/>
                <a:latin typeface="Calibri" panose="020F0502020204030204" pitchFamily="34" charset="0"/>
                <a:ea typeface="Calibri" panose="020F0502020204030204" pitchFamily="34" charset="0"/>
                <a:cs typeface="Arial" panose="020B0604020202020204" pitchFamily="34" charset="0"/>
              </a:rPr>
              <a:t>Pluhar</a:t>
            </a:r>
            <a:r>
              <a:rPr lang="en-US" sz="1800" dirty="0">
                <a:effectLst/>
                <a:latin typeface="Calibri" panose="020F0502020204030204" pitchFamily="34" charset="0"/>
                <a:ea typeface="Calibri" panose="020F0502020204030204" pitchFamily="34" charset="0"/>
                <a:cs typeface="Arial" panose="020B0604020202020204" pitchFamily="34" charset="0"/>
              </a:rPr>
              <a:t> et al. were interested in comparing which types of sport grouping would seem to be associated with a decrease in negative affect. They found that people who practices team sports reported less negative affect compared to their counterparts who practice individual sports. This could be explained by the social aspect of team sports.</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5</a:t>
            </a:fld>
            <a:endParaRPr lang="fr-FR"/>
          </a:p>
        </p:txBody>
      </p:sp>
    </p:spTree>
    <p:extLst>
      <p:ext uri="{BB962C8B-B14F-4D97-AF65-F5344CB8AC3E}">
        <p14:creationId xmlns:p14="http://schemas.microsoft.com/office/powerpoint/2010/main" val="3117194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Other authors have wondered if the influence of the place of physical activities’ practice could impact positive and negative affects. In a systematic review, Thompson Coon et al. found that compared with exercising indoors, exercising in natural environments is associated with an increase of positive affects. </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6</a:t>
            </a:fld>
            <a:endParaRPr lang="fr-FR"/>
          </a:p>
        </p:txBody>
      </p:sp>
    </p:spTree>
    <p:extLst>
      <p:ext uri="{BB962C8B-B14F-4D97-AF65-F5344CB8AC3E}">
        <p14:creationId xmlns:p14="http://schemas.microsoft.com/office/powerpoint/2010/main" val="1847852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Finally, in order to provide information on the different modalities of practice, it would also seem that all intensities of physical activity have a positive effect on the well-being of the participants. On the other hand, the so-called rigorous activities seem to be associated with a more favorable mental health. A higher frequency and duration of practice lead to better affective benefits.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7</a:t>
            </a:fld>
            <a:endParaRPr lang="fr-FR"/>
          </a:p>
        </p:txBody>
      </p:sp>
    </p:spTree>
    <p:extLst>
      <p:ext uri="{BB962C8B-B14F-4D97-AF65-F5344CB8AC3E}">
        <p14:creationId xmlns:p14="http://schemas.microsoft.com/office/powerpoint/2010/main" val="1060575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To our knowledge, we do not know, which sports club membership could be associated with more </a:t>
            </a:r>
            <a:r>
              <a:rPr lang="en-US" sz="1800" dirty="0" err="1">
                <a:effectLst/>
                <a:latin typeface="Calibri" panose="020F0502020204030204" pitchFamily="34" charset="0"/>
                <a:ea typeface="Calibri" panose="020F0502020204030204" pitchFamily="34" charset="0"/>
                <a:cs typeface="Arial" panose="020B0604020202020204" pitchFamily="34" charset="0"/>
              </a:rPr>
              <a:t>ou</a:t>
            </a:r>
            <a:r>
              <a:rPr lang="en-US" sz="1800" dirty="0">
                <a:effectLst/>
                <a:latin typeface="Calibri" panose="020F0502020204030204" pitchFamily="34" charset="0"/>
                <a:ea typeface="Calibri" panose="020F0502020204030204" pitchFamily="34" charset="0"/>
                <a:cs typeface="Arial" panose="020B0604020202020204" pitchFamily="34" charset="0"/>
              </a:rPr>
              <a:t> fewer affective benefits ? We will assume, in line with the literature review, that every sports club membership is associated with affective benefits. Collective, outdoor and vigorous sports is going to enhance an increase of affective benefits. It seems unlikely that a single sport will </a:t>
            </a:r>
            <a:r>
              <a:rPr lang="en-US" sz="1800" dirty="0" err="1">
                <a:effectLst/>
                <a:latin typeface="Calibri" panose="020F0502020204030204" pitchFamily="34" charset="0"/>
                <a:ea typeface="Calibri" panose="020F0502020204030204" pitchFamily="34" charset="0"/>
                <a:cs typeface="Arial" panose="020B0604020202020204" pitchFamily="34" charset="0"/>
              </a:rPr>
              <a:t>fufill</a:t>
            </a:r>
            <a:r>
              <a:rPr lang="en-US" sz="1800" dirty="0">
                <a:effectLst/>
                <a:latin typeface="Calibri" panose="020F0502020204030204" pitchFamily="34" charset="0"/>
                <a:ea typeface="Calibri" panose="020F0502020204030204" pitchFamily="34" charset="0"/>
                <a:cs typeface="Arial" panose="020B0604020202020204" pitchFamily="34" charset="0"/>
              </a:rPr>
              <a:t> all of these criteria. But some sports, such as soccer, athletics, and basketball could meet most of them.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8</a:t>
            </a:fld>
            <a:endParaRPr lang="fr-FR"/>
          </a:p>
        </p:txBody>
      </p:sp>
    </p:spTree>
    <p:extLst>
      <p:ext uri="{BB962C8B-B14F-4D97-AF65-F5344CB8AC3E}">
        <p14:creationId xmlns:p14="http://schemas.microsoft.com/office/powerpoint/2010/main" val="2474763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Our population is composed of more than 10 thousand French adolescents who were recruited during the physical education classes. The physical education teachers asked to the participant if they were engaged in a sport club. If the answer was, yes, the teenagers need to give the sport. Only one sport could be given. Then, they passed a physical fitness test and finally they reported a positive and negative affects questionnaire, 30 minutes after the </a:t>
            </a:r>
            <a:r>
              <a:rPr lang="en-US" sz="1800" dirty="0" err="1">
                <a:effectLst/>
                <a:latin typeface="Calibri" panose="020F0502020204030204" pitchFamily="34" charset="0"/>
                <a:ea typeface="Calibri" panose="020F0502020204030204" pitchFamily="34" charset="0"/>
                <a:cs typeface="Arial" panose="020B0604020202020204" pitchFamily="34" charset="0"/>
              </a:rPr>
              <a:t>Diagnoform</a:t>
            </a:r>
            <a:r>
              <a:rPr lang="en-US" sz="1800" dirty="0">
                <a:effectLst/>
                <a:latin typeface="Calibri" panose="020F0502020204030204" pitchFamily="34" charset="0"/>
                <a:ea typeface="Calibri" panose="020F0502020204030204" pitchFamily="34" charset="0"/>
                <a:cs typeface="Arial" panose="020B0604020202020204" pitchFamily="34" charset="0"/>
              </a:rPr>
              <a:t>® program. </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1205C320-1DB2-4F2B-8C6B-39E8F2947E7B}" type="slidenum">
              <a:rPr lang="fr-FR" smtClean="0"/>
              <a:t>9</a:t>
            </a:fld>
            <a:endParaRPr lang="fr-FR"/>
          </a:p>
        </p:txBody>
      </p:sp>
    </p:spTree>
    <p:extLst>
      <p:ext uri="{BB962C8B-B14F-4D97-AF65-F5344CB8AC3E}">
        <p14:creationId xmlns:p14="http://schemas.microsoft.com/office/powerpoint/2010/main" val="873932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3B77D1-2A88-266A-52A2-2E2741A4DEE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B76C36F9-7A57-6441-98AE-18CDEE727E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9F3C712-A16D-2EF6-14C3-35B8AFC51F16}"/>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00782F0B-979E-C2E8-0E47-3EEC6583D8B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9DC609D-CAF1-18F3-5D40-556FE694F62A}"/>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498448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7D0857-9BA5-25B4-EA6B-924E2225C4F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96520AB6-4AEB-4CAC-34C1-9577CD3F972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C6D240C-50E1-4A91-FB8D-F79805C87A67}"/>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F431AFAE-9407-F715-F519-31E76BC5DE3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17D98F6-EA07-4855-0F4F-4DB4980F358B}"/>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2117162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AA4D525-ECDC-4A26-49DB-9AF171027BD6}"/>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E7A547A-6ABF-AF98-4A53-F7A9951B9B5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D473BA1-23EB-CFC2-8B8D-8D45AD1D6305}"/>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919CC9B2-982C-246B-BFC2-C7EFB3476DE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5F3B248-7BB2-B1B0-7168-B9B6FE135748}"/>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1744167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FAC9C5-33B8-5944-EED0-FBD41179DFF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D486857-445A-D344-B5CE-6AA05116206B}"/>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6F72C12-B103-7ABE-AB66-602605FAABBA}"/>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EFC3DE50-9567-D9B5-1795-BF114AB536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19618C9-634A-DA56-1A23-64569C72C28C}"/>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1225471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F7CA0A-BD75-8D3D-35FE-DC9AFEFDFBF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5C11048-2236-697D-9BE0-A2C4C2485E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10E8420-B949-55A4-3AC6-25640C8E227E}"/>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CE6E429D-B840-4069-7896-93033F6A045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E87E6A4-DD63-096A-53F3-4F3124F9DEA6}"/>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3724662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F39661-F645-BEFF-27F8-3748B23471E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16B4BD1-D00A-4B70-5735-F060BC68DC5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CBDE6474-0911-154D-5CAB-457F4CA4072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6E0AAE7-5C31-33BE-60DD-7F84BC8CCC4E}"/>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6" name="Espace réservé du pied de page 5">
            <a:extLst>
              <a:ext uri="{FF2B5EF4-FFF2-40B4-BE49-F238E27FC236}">
                <a16:creationId xmlns:a16="http://schemas.microsoft.com/office/drawing/2014/main" id="{AA8ADE89-102F-92C2-5E71-7E3D218DBB3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67A1006-E408-8C64-DC11-940A1DA9DC60}"/>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1197721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F75310-B435-9E45-912F-A5F48B36F290}"/>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714C013-6361-7625-CC70-077E333EDF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7329EE25-3D62-F2F6-4A0A-CA148A3AFDF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C439AD5-B84A-C084-6CDA-C549E3F047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3C146CF-529E-F162-8CD4-487A48BE024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6557073-8EEF-98EA-1A1D-872972A42BDC}"/>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8" name="Espace réservé du pied de page 7">
            <a:extLst>
              <a:ext uri="{FF2B5EF4-FFF2-40B4-BE49-F238E27FC236}">
                <a16:creationId xmlns:a16="http://schemas.microsoft.com/office/drawing/2014/main" id="{C97D1A88-DDA4-9B51-02F3-52CFFA7A6EF2}"/>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BCADD705-9102-C57D-B6ED-13F212AF7BF5}"/>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2319807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307A66-A64D-75DF-1173-9A2860F5C8AD}"/>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C27DB1A-5EBF-A726-DEFB-21DA507AADCB}"/>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4" name="Espace réservé du pied de page 3">
            <a:extLst>
              <a:ext uri="{FF2B5EF4-FFF2-40B4-BE49-F238E27FC236}">
                <a16:creationId xmlns:a16="http://schemas.microsoft.com/office/drawing/2014/main" id="{264F28BC-BB6E-9663-A54D-2F67EAC3FCA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5C46E39-7BFB-B33B-89F6-1D8B7F99A3BD}"/>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3751471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C0C9AD7-29A7-AC92-D487-951F1A16B9FC}"/>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3" name="Espace réservé du pied de page 2">
            <a:extLst>
              <a:ext uri="{FF2B5EF4-FFF2-40B4-BE49-F238E27FC236}">
                <a16:creationId xmlns:a16="http://schemas.microsoft.com/office/drawing/2014/main" id="{00E49590-0AAB-09CD-8A37-717C1BE87600}"/>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F446C4FA-AA5F-F2BF-A9B1-F36F480BE1A4}"/>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1664135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567173-B93A-8F27-7DB1-C94565A9C50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F2B8BC7E-A518-BF86-152B-74E398C652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A62573C-82A8-DAE2-900B-A015D5533A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F590353-89B9-EC4D-896C-577B36ABAB16}"/>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6" name="Espace réservé du pied de page 5">
            <a:extLst>
              <a:ext uri="{FF2B5EF4-FFF2-40B4-BE49-F238E27FC236}">
                <a16:creationId xmlns:a16="http://schemas.microsoft.com/office/drawing/2014/main" id="{B0D477CD-7798-5140-07DC-3E2BE0A0AB4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C8375DB-41CE-73E7-D713-8B5D0CAE6D06}"/>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2226310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6CB947-AC81-3649-30BB-EC8249AF3F4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53C9678-9FE3-2740-CEF9-30D6518BB5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211CB09B-0CD6-1673-C833-CD38DCDDD1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354936F-744D-1111-4F13-701E616ED47C}"/>
              </a:ext>
            </a:extLst>
          </p:cNvPr>
          <p:cNvSpPr>
            <a:spLocks noGrp="1"/>
          </p:cNvSpPr>
          <p:nvPr>
            <p:ph type="dt" sz="half" idx="10"/>
          </p:nvPr>
        </p:nvSpPr>
        <p:spPr/>
        <p:txBody>
          <a:bodyPr/>
          <a:lstStyle/>
          <a:p>
            <a:fld id="{1F5BDEE8-04B9-41AB-ACEF-2763895EFA7C}" type="datetimeFigureOut">
              <a:rPr lang="fr-FR" smtClean="0"/>
              <a:t>17/06/2022</a:t>
            </a:fld>
            <a:endParaRPr lang="fr-FR"/>
          </a:p>
        </p:txBody>
      </p:sp>
      <p:sp>
        <p:nvSpPr>
          <p:cNvPr id="6" name="Espace réservé du pied de page 5">
            <a:extLst>
              <a:ext uri="{FF2B5EF4-FFF2-40B4-BE49-F238E27FC236}">
                <a16:creationId xmlns:a16="http://schemas.microsoft.com/office/drawing/2014/main" id="{6BEE400A-519E-F773-E640-32434AAD928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3647A17-6430-E3BE-9034-A7B9E320D808}"/>
              </a:ext>
            </a:extLst>
          </p:cNvPr>
          <p:cNvSpPr>
            <a:spLocks noGrp="1"/>
          </p:cNvSpPr>
          <p:nvPr>
            <p:ph type="sldNum" sz="quarter" idx="12"/>
          </p:nvPr>
        </p:nvSpPr>
        <p:spPr/>
        <p:txBody>
          <a:bodyPr/>
          <a:lstStyle/>
          <a:p>
            <a:fld id="{D14112E8-7F71-4B77-841E-398DE9393189}" type="slidenum">
              <a:rPr lang="fr-FR" smtClean="0"/>
              <a:t>‹N°›</a:t>
            </a:fld>
            <a:endParaRPr lang="fr-FR"/>
          </a:p>
        </p:txBody>
      </p:sp>
    </p:spTree>
    <p:extLst>
      <p:ext uri="{BB962C8B-B14F-4D97-AF65-F5344CB8AC3E}">
        <p14:creationId xmlns:p14="http://schemas.microsoft.com/office/powerpoint/2010/main" val="2949729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B90A6BD-9155-D763-BA6C-B572B6E910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CD20524-3EC6-270A-CBDF-B916FE4FAB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AB0DF11-6835-5E7C-4D3C-9ABD24514B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5BDEE8-04B9-41AB-ACEF-2763895EFA7C}"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4BD26F63-C0B4-02F1-4BCF-375D520D7F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DE30409-9479-352C-9A06-07F18493FE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112E8-7F71-4B77-841E-398DE9393189}" type="slidenum">
              <a:rPr lang="fr-FR" smtClean="0"/>
              <a:t>‹N°›</a:t>
            </a:fld>
            <a:endParaRPr lang="fr-FR"/>
          </a:p>
        </p:txBody>
      </p:sp>
    </p:spTree>
    <p:extLst>
      <p:ext uri="{BB962C8B-B14F-4D97-AF65-F5344CB8AC3E}">
        <p14:creationId xmlns:p14="http://schemas.microsoft.com/office/powerpoint/2010/main" val="2485996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4.wmf"/><Relationship Id="rId2" Type="http://schemas.openxmlformats.org/officeDocument/2006/relationships/notesSlide" Target="../notesSlides/notesSlide1.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2.png"/><Relationship Id="rId9" Type="http://schemas.openxmlformats.org/officeDocument/2006/relationships/image" Target="../media/image72.svg"/></Relationships>
</file>

<file path=ppt/slides/_rels/slide11.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80.svg"/><Relationship Id="rId3" Type="http://schemas.openxmlformats.org/officeDocument/2006/relationships/image" Target="../media/image1.png"/><Relationship Id="rId7" Type="http://schemas.openxmlformats.org/officeDocument/2006/relationships/image" Target="../media/image74.svg"/><Relationship Id="rId12" Type="http://schemas.openxmlformats.org/officeDocument/2006/relationships/image" Target="../media/image7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svg"/><Relationship Id="rId5" Type="http://schemas.openxmlformats.org/officeDocument/2006/relationships/image" Target="../media/image13.png"/><Relationship Id="rId15" Type="http://schemas.openxmlformats.org/officeDocument/2006/relationships/image" Target="../media/image82.svg"/><Relationship Id="rId10" Type="http://schemas.openxmlformats.org/officeDocument/2006/relationships/image" Target="../media/image77.png"/><Relationship Id="rId4" Type="http://schemas.openxmlformats.org/officeDocument/2006/relationships/image" Target="../media/image2.png"/><Relationship Id="rId9" Type="http://schemas.openxmlformats.org/officeDocument/2006/relationships/image" Target="../media/image76.svg"/><Relationship Id="rId14" Type="http://schemas.openxmlformats.org/officeDocument/2006/relationships/image" Target="../media/image81.png"/></Relationships>
</file>

<file path=ppt/slides/_rels/slide12.xml.rels><?xml version="1.0" encoding="UTF-8" standalone="yes"?>
<Relationships xmlns="http://schemas.openxmlformats.org/package/2006/relationships"><Relationship Id="rId8" Type="http://schemas.openxmlformats.org/officeDocument/2006/relationships/image" Target="../media/image85.svg"/><Relationship Id="rId13" Type="http://schemas.openxmlformats.org/officeDocument/2006/relationships/image" Target="../media/image90.png"/><Relationship Id="rId18" Type="http://schemas.openxmlformats.org/officeDocument/2006/relationships/image" Target="../media/image95.svg"/><Relationship Id="rId3" Type="http://schemas.openxmlformats.org/officeDocument/2006/relationships/image" Target="../media/image1.png"/><Relationship Id="rId7" Type="http://schemas.openxmlformats.org/officeDocument/2006/relationships/image" Target="../media/image84.png"/><Relationship Id="rId12" Type="http://schemas.openxmlformats.org/officeDocument/2006/relationships/image" Target="../media/image89.svg"/><Relationship Id="rId17" Type="http://schemas.openxmlformats.org/officeDocument/2006/relationships/image" Target="../media/image94.png"/><Relationship Id="rId2" Type="http://schemas.openxmlformats.org/officeDocument/2006/relationships/notesSlide" Target="../notesSlides/notesSlide12.xml"/><Relationship Id="rId16" Type="http://schemas.openxmlformats.org/officeDocument/2006/relationships/image" Target="../media/image93.svg"/><Relationship Id="rId20" Type="http://schemas.openxmlformats.org/officeDocument/2006/relationships/image" Target="../media/image97.sv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88.png"/><Relationship Id="rId5" Type="http://schemas.openxmlformats.org/officeDocument/2006/relationships/image" Target="../media/image83.png"/><Relationship Id="rId15" Type="http://schemas.openxmlformats.org/officeDocument/2006/relationships/image" Target="../media/image92.png"/><Relationship Id="rId10" Type="http://schemas.openxmlformats.org/officeDocument/2006/relationships/image" Target="../media/image87.svg"/><Relationship Id="rId19" Type="http://schemas.openxmlformats.org/officeDocument/2006/relationships/image" Target="../media/image96.png"/><Relationship Id="rId4" Type="http://schemas.openxmlformats.org/officeDocument/2006/relationships/image" Target="../media/image2.png"/><Relationship Id="rId9" Type="http://schemas.openxmlformats.org/officeDocument/2006/relationships/image" Target="../media/image86.png"/><Relationship Id="rId14" Type="http://schemas.openxmlformats.org/officeDocument/2006/relationships/image" Target="../media/image91.sv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8.jpeg"/><Relationship Id="rId5" Type="http://schemas.openxmlformats.org/officeDocument/2006/relationships/image" Target="../media/image1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40.svg"/><Relationship Id="rId3" Type="http://schemas.openxmlformats.org/officeDocument/2006/relationships/image" Target="../media/image2.png"/><Relationship Id="rId7" Type="http://schemas.openxmlformats.org/officeDocument/2006/relationships/image" Target="../media/image26.svg"/><Relationship Id="rId12" Type="http://schemas.openxmlformats.org/officeDocument/2006/relationships/image" Target="../media/image39.png"/><Relationship Id="rId17" Type="http://schemas.openxmlformats.org/officeDocument/2006/relationships/image" Target="../media/image102.svg"/><Relationship Id="rId2" Type="http://schemas.openxmlformats.org/officeDocument/2006/relationships/notesSlide" Target="../notesSlides/notesSlide14.xml"/><Relationship Id="rId16"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8.svg"/><Relationship Id="rId5" Type="http://schemas.openxmlformats.org/officeDocument/2006/relationships/image" Target="../media/image13.png"/><Relationship Id="rId15" Type="http://schemas.openxmlformats.org/officeDocument/2006/relationships/image" Target="../media/image50.svg"/><Relationship Id="rId10" Type="http://schemas.openxmlformats.org/officeDocument/2006/relationships/image" Target="../media/image37.png"/><Relationship Id="rId4" Type="http://schemas.openxmlformats.org/officeDocument/2006/relationships/image" Target="../media/image1.png"/><Relationship Id="rId9" Type="http://schemas.openxmlformats.org/officeDocument/2006/relationships/image" Target="../media/image100.svg"/><Relationship Id="rId14"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105.png"/><Relationship Id="rId13" Type="http://schemas.openxmlformats.org/officeDocument/2006/relationships/image" Target="../media/image38.svg"/><Relationship Id="rId18" Type="http://schemas.openxmlformats.org/officeDocument/2006/relationships/image" Target="../media/image111.jpg"/><Relationship Id="rId3" Type="http://schemas.openxmlformats.org/officeDocument/2006/relationships/image" Target="../media/image13.png"/><Relationship Id="rId7" Type="http://schemas.openxmlformats.org/officeDocument/2006/relationships/image" Target="../media/image104.svg"/><Relationship Id="rId12" Type="http://schemas.openxmlformats.org/officeDocument/2006/relationships/image" Target="../media/image37.png"/><Relationship Id="rId17" Type="http://schemas.openxmlformats.org/officeDocument/2006/relationships/image" Target="../media/image110.svg"/><Relationship Id="rId2" Type="http://schemas.openxmlformats.org/officeDocument/2006/relationships/notesSlide" Target="../notesSlides/notesSlide15.xml"/><Relationship Id="rId16" Type="http://schemas.openxmlformats.org/officeDocument/2006/relationships/image" Target="../media/image109.png"/><Relationship Id="rId1" Type="http://schemas.openxmlformats.org/officeDocument/2006/relationships/slideLayout" Target="../slideLayouts/slideLayout2.xml"/><Relationship Id="rId6" Type="http://schemas.openxmlformats.org/officeDocument/2006/relationships/image" Target="../media/image103.png"/><Relationship Id="rId11" Type="http://schemas.openxmlformats.org/officeDocument/2006/relationships/image" Target="../media/image108.svg"/><Relationship Id="rId5" Type="http://schemas.openxmlformats.org/officeDocument/2006/relationships/image" Target="../media/image1.png"/><Relationship Id="rId15" Type="http://schemas.openxmlformats.org/officeDocument/2006/relationships/image" Target="../media/image40.svg"/><Relationship Id="rId10" Type="http://schemas.openxmlformats.org/officeDocument/2006/relationships/image" Target="../media/image107.png"/><Relationship Id="rId4" Type="http://schemas.openxmlformats.org/officeDocument/2006/relationships/image" Target="../media/image2.png"/><Relationship Id="rId9" Type="http://schemas.openxmlformats.org/officeDocument/2006/relationships/image" Target="../media/image106.svg"/><Relationship Id="rId14" Type="http://schemas.openxmlformats.org/officeDocument/2006/relationships/image" Target="../media/image39.png"/></Relationships>
</file>

<file path=ppt/slides/_rels/slide16.xml.rels><?xml version="1.0" encoding="UTF-8" standalone="yes"?>
<Relationships xmlns="http://schemas.openxmlformats.org/package/2006/relationships"><Relationship Id="rId8" Type="http://schemas.openxmlformats.org/officeDocument/2006/relationships/image" Target="../media/image114.png"/><Relationship Id="rId13" Type="http://schemas.openxmlformats.org/officeDocument/2006/relationships/image" Target="../media/image119.svg"/><Relationship Id="rId18" Type="http://schemas.openxmlformats.org/officeDocument/2006/relationships/image" Target="../media/image120.png"/><Relationship Id="rId3" Type="http://schemas.openxmlformats.org/officeDocument/2006/relationships/image" Target="../media/image13.png"/><Relationship Id="rId21" Type="http://schemas.openxmlformats.org/officeDocument/2006/relationships/image" Target="../media/image123.svg"/><Relationship Id="rId7" Type="http://schemas.openxmlformats.org/officeDocument/2006/relationships/image" Target="../media/image113.svg"/><Relationship Id="rId12" Type="http://schemas.openxmlformats.org/officeDocument/2006/relationships/image" Target="../media/image118.png"/><Relationship Id="rId17" Type="http://schemas.openxmlformats.org/officeDocument/2006/relationships/image" Target="../media/image44.svg"/><Relationship Id="rId2" Type="http://schemas.openxmlformats.org/officeDocument/2006/relationships/notesSlide" Target="../notesSlides/notesSlide16.xml"/><Relationship Id="rId16" Type="http://schemas.openxmlformats.org/officeDocument/2006/relationships/image" Target="../media/image43.png"/><Relationship Id="rId20" Type="http://schemas.openxmlformats.org/officeDocument/2006/relationships/image" Target="../media/image122.png"/><Relationship Id="rId1" Type="http://schemas.openxmlformats.org/officeDocument/2006/relationships/slideLayout" Target="../slideLayouts/slideLayout2.xml"/><Relationship Id="rId6" Type="http://schemas.openxmlformats.org/officeDocument/2006/relationships/image" Target="../media/image112.png"/><Relationship Id="rId11" Type="http://schemas.openxmlformats.org/officeDocument/2006/relationships/image" Target="../media/image117.svg"/><Relationship Id="rId5" Type="http://schemas.openxmlformats.org/officeDocument/2006/relationships/image" Target="../media/image1.png"/><Relationship Id="rId15" Type="http://schemas.openxmlformats.org/officeDocument/2006/relationships/image" Target="../media/image42.svg"/><Relationship Id="rId10" Type="http://schemas.openxmlformats.org/officeDocument/2006/relationships/image" Target="../media/image116.png"/><Relationship Id="rId19" Type="http://schemas.openxmlformats.org/officeDocument/2006/relationships/image" Target="../media/image121.svg"/><Relationship Id="rId4" Type="http://schemas.openxmlformats.org/officeDocument/2006/relationships/image" Target="../media/image2.png"/><Relationship Id="rId9" Type="http://schemas.openxmlformats.org/officeDocument/2006/relationships/image" Target="../media/image115.svg"/><Relationship Id="rId14"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2.png"/><Relationship Id="rId7" Type="http://schemas.openxmlformats.org/officeDocument/2006/relationships/image" Target="../media/image104.sv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69.png"/><Relationship Id="rId4" Type="http://schemas.openxmlformats.org/officeDocument/2006/relationships/image" Target="../media/image1.png"/><Relationship Id="rId9" Type="http://schemas.openxmlformats.org/officeDocument/2006/relationships/image" Target="../media/image117.svg"/></Relationships>
</file>

<file path=ppt/slides/_rels/slide18.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1.png"/><Relationship Id="rId7" Type="http://schemas.openxmlformats.org/officeDocument/2006/relationships/image" Target="../media/image53.png"/><Relationship Id="rId12" Type="http://schemas.openxmlformats.org/officeDocument/2006/relationships/image" Target="../media/image62.sv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25.png"/><Relationship Id="rId11" Type="http://schemas.openxmlformats.org/officeDocument/2006/relationships/image" Target="../media/image61.png"/><Relationship Id="rId5" Type="http://schemas.openxmlformats.org/officeDocument/2006/relationships/image" Target="../media/image124.png"/><Relationship Id="rId10" Type="http://schemas.openxmlformats.org/officeDocument/2006/relationships/image" Target="../media/image58.svg"/><Relationship Id="rId4" Type="http://schemas.openxmlformats.org/officeDocument/2006/relationships/image" Target="../media/image2.png"/><Relationship Id="rId9" Type="http://schemas.openxmlformats.org/officeDocument/2006/relationships/image" Target="../media/image57.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126.jp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3.png"/><Relationship Id="rId4" Type="http://schemas.openxmlformats.org/officeDocument/2006/relationships/image" Target="../media/image2.pn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17.svg"/><Relationship Id="rId12"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2.png"/><Relationship Id="rId9" Type="http://schemas.openxmlformats.org/officeDocument/2006/relationships/image" Target="../media/image19.sv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13.png"/><Relationship Id="rId18" Type="http://schemas.openxmlformats.org/officeDocument/2006/relationships/image" Target="../media/image33.png"/><Relationship Id="rId3" Type="http://schemas.openxmlformats.org/officeDocument/2006/relationships/image" Target="../media/image1.png"/><Relationship Id="rId21" Type="http://schemas.openxmlformats.org/officeDocument/2006/relationships/image" Target="../media/image36.sv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32.svg"/><Relationship Id="rId2" Type="http://schemas.openxmlformats.org/officeDocument/2006/relationships/notesSlide" Target="../notesSlides/notesSlide5.xml"/><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27.png"/><Relationship Id="rId5" Type="http://schemas.openxmlformats.org/officeDocument/2006/relationships/image" Target="../media/image20.png"/><Relationship Id="rId15" Type="http://schemas.openxmlformats.org/officeDocument/2006/relationships/image" Target="../media/image30.svg"/><Relationship Id="rId10" Type="http://schemas.openxmlformats.org/officeDocument/2006/relationships/image" Target="../media/image26.svg"/><Relationship Id="rId19" Type="http://schemas.openxmlformats.org/officeDocument/2006/relationships/image" Target="../media/image34.svg"/><Relationship Id="rId4" Type="http://schemas.openxmlformats.org/officeDocument/2006/relationships/image" Target="../media/image2.png"/><Relationship Id="rId9" Type="http://schemas.openxmlformats.org/officeDocument/2006/relationships/image" Target="../media/image25.png"/><Relationship Id="rId14"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40.svg"/><Relationship Id="rId3" Type="http://schemas.openxmlformats.org/officeDocument/2006/relationships/image" Target="../media/image13.png"/><Relationship Id="rId7" Type="http://schemas.openxmlformats.org/officeDocument/2006/relationships/image" Target="../media/image21.svg"/><Relationship Id="rId12" Type="http://schemas.openxmlformats.org/officeDocument/2006/relationships/image" Target="../media/image39.png"/><Relationship Id="rId17" Type="http://schemas.openxmlformats.org/officeDocument/2006/relationships/image" Target="../media/image44.svg"/><Relationship Id="rId2" Type="http://schemas.openxmlformats.org/officeDocument/2006/relationships/notesSlide" Target="../notesSlides/notesSlide6.xml"/><Relationship Id="rId16"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38.svg"/><Relationship Id="rId5" Type="http://schemas.openxmlformats.org/officeDocument/2006/relationships/image" Target="../media/image2.png"/><Relationship Id="rId15" Type="http://schemas.openxmlformats.org/officeDocument/2006/relationships/image" Target="../media/image42.svg"/><Relationship Id="rId10" Type="http://schemas.openxmlformats.org/officeDocument/2006/relationships/image" Target="../media/image37.png"/><Relationship Id="rId4" Type="http://schemas.openxmlformats.org/officeDocument/2006/relationships/image" Target="../media/image1.png"/><Relationship Id="rId9" Type="http://schemas.openxmlformats.org/officeDocument/2006/relationships/image" Target="../media/image28.svg"/><Relationship Id="rId14" Type="http://schemas.openxmlformats.org/officeDocument/2006/relationships/image" Target="../media/image41.png"/></Relationships>
</file>

<file path=ppt/slides/_rels/slide7.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svg"/><Relationship Id="rId3" Type="http://schemas.openxmlformats.org/officeDocument/2006/relationships/image" Target="../media/image13.png"/><Relationship Id="rId7" Type="http://schemas.openxmlformats.org/officeDocument/2006/relationships/image" Target="../media/image21.svg"/><Relationship Id="rId12"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48.svg"/><Relationship Id="rId5" Type="http://schemas.openxmlformats.org/officeDocument/2006/relationships/image" Target="../media/image2.png"/><Relationship Id="rId10" Type="http://schemas.openxmlformats.org/officeDocument/2006/relationships/image" Target="../media/image47.png"/><Relationship Id="rId4" Type="http://schemas.openxmlformats.org/officeDocument/2006/relationships/image" Target="../media/image1.png"/><Relationship Id="rId9" Type="http://schemas.openxmlformats.org/officeDocument/2006/relationships/image" Target="../media/image46.svg"/></Relationships>
</file>

<file path=ppt/slides/_rels/slide8.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svg"/><Relationship Id="rId3" Type="http://schemas.openxmlformats.org/officeDocument/2006/relationships/image" Target="../media/image1.png"/><Relationship Id="rId7" Type="http://schemas.openxmlformats.org/officeDocument/2006/relationships/image" Target="../media/image13.png"/><Relationship Id="rId12" Type="http://schemas.openxmlformats.org/officeDocument/2006/relationships/image" Target="../media/image57.png"/><Relationship Id="rId17" Type="http://schemas.openxmlformats.org/officeDocument/2006/relationships/image" Target="../media/image62.svg"/><Relationship Id="rId2" Type="http://schemas.openxmlformats.org/officeDocument/2006/relationships/notesSlide" Target="../notesSlides/notesSlide8.xml"/><Relationship Id="rId16"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52.svg"/><Relationship Id="rId11" Type="http://schemas.openxmlformats.org/officeDocument/2006/relationships/image" Target="../media/image56.svg"/><Relationship Id="rId5" Type="http://schemas.openxmlformats.org/officeDocument/2006/relationships/image" Target="../media/image51.png"/><Relationship Id="rId15" Type="http://schemas.openxmlformats.org/officeDocument/2006/relationships/image" Target="../media/image60.svg"/><Relationship Id="rId10" Type="http://schemas.openxmlformats.org/officeDocument/2006/relationships/image" Target="../media/image55.png"/><Relationship Id="rId4" Type="http://schemas.openxmlformats.org/officeDocument/2006/relationships/image" Target="../media/image2.png"/><Relationship Id="rId9" Type="http://schemas.openxmlformats.org/officeDocument/2006/relationships/image" Target="../media/image54.svg"/><Relationship Id="rId14" Type="http://schemas.openxmlformats.org/officeDocument/2006/relationships/image" Target="../media/image59.png"/></Relationships>
</file>

<file path=ppt/slides/_rels/slide9.xml.rels><?xml version="1.0" encoding="UTF-8" standalone="yes"?>
<Relationships xmlns="http://schemas.openxmlformats.org/package/2006/relationships"><Relationship Id="rId8" Type="http://schemas.openxmlformats.org/officeDocument/2006/relationships/image" Target="../media/image66.svg"/><Relationship Id="rId13" Type="http://schemas.openxmlformats.org/officeDocument/2006/relationships/image" Target="../media/image70.jpg"/><Relationship Id="rId3" Type="http://schemas.openxmlformats.org/officeDocument/2006/relationships/image" Target="../media/image1.png"/><Relationship Id="rId7" Type="http://schemas.openxmlformats.org/officeDocument/2006/relationships/image" Target="../media/image65.png"/><Relationship Id="rId12" Type="http://schemas.openxmlformats.org/officeDocument/2006/relationships/image" Target="../media/image6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4.svg"/><Relationship Id="rId11" Type="http://schemas.openxmlformats.org/officeDocument/2006/relationships/image" Target="../media/image13.png"/><Relationship Id="rId5" Type="http://schemas.openxmlformats.org/officeDocument/2006/relationships/image" Target="../media/image63.png"/><Relationship Id="rId10" Type="http://schemas.openxmlformats.org/officeDocument/2006/relationships/image" Target="../media/image68.svg"/><Relationship Id="rId4" Type="http://schemas.openxmlformats.org/officeDocument/2006/relationships/image" Target="../media/image2.png"/><Relationship Id="rId9" Type="http://schemas.openxmlformats.org/officeDocument/2006/relationships/image" Target="../media/image6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3C59380-DA8B-F2C4-5787-FB798CA31167}"/>
              </a:ext>
            </a:extLst>
          </p:cNvPr>
          <p:cNvSpPr/>
          <p:nvPr/>
        </p:nvSpPr>
        <p:spPr>
          <a:xfrm>
            <a:off x="1281359" y="1955492"/>
            <a:ext cx="9793704" cy="1808666"/>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accent2"/>
              </a:solidFill>
            </a:endParaRPr>
          </a:p>
        </p:txBody>
      </p:sp>
      <p:sp>
        <p:nvSpPr>
          <p:cNvPr id="5" name="ZoneTexte 4">
            <a:extLst>
              <a:ext uri="{FF2B5EF4-FFF2-40B4-BE49-F238E27FC236}">
                <a16:creationId xmlns:a16="http://schemas.microsoft.com/office/drawing/2014/main" id="{DBA3F732-63C8-A5A4-FECE-68FFE94C4A03}"/>
              </a:ext>
            </a:extLst>
          </p:cNvPr>
          <p:cNvSpPr txBox="1"/>
          <p:nvPr/>
        </p:nvSpPr>
        <p:spPr>
          <a:xfrm>
            <a:off x="1389643" y="2101409"/>
            <a:ext cx="9577136" cy="1384995"/>
          </a:xfrm>
          <a:prstGeom prst="rect">
            <a:avLst/>
          </a:prstGeom>
          <a:noFill/>
        </p:spPr>
        <p:txBody>
          <a:bodyPr wrap="square" rtlCol="0">
            <a:spAutoFit/>
          </a:bodyPr>
          <a:lstStyle/>
          <a:p>
            <a:pPr algn="ctr"/>
            <a:r>
              <a:rPr lang="fr-FR" sz="2800" b="1" dirty="0">
                <a:solidFill>
                  <a:schemeClr val="accent1">
                    <a:lumMod val="75000"/>
                  </a:schemeClr>
                </a:solidFill>
              </a:rPr>
              <a:t>Is football or badminton </a:t>
            </a:r>
            <a:r>
              <a:rPr lang="fr-FR" sz="2800" b="1" dirty="0" err="1">
                <a:solidFill>
                  <a:schemeClr val="accent1">
                    <a:lumMod val="75000"/>
                  </a:schemeClr>
                </a:solidFill>
              </a:rPr>
              <a:t>associated</a:t>
            </a:r>
            <a:r>
              <a:rPr lang="fr-FR" sz="2800" b="1" dirty="0">
                <a:solidFill>
                  <a:schemeClr val="accent1">
                    <a:lumMod val="75000"/>
                  </a:schemeClr>
                </a:solidFill>
              </a:rPr>
              <a:t> </a:t>
            </a:r>
            <a:r>
              <a:rPr lang="fr-FR" sz="2800" b="1" dirty="0" err="1">
                <a:solidFill>
                  <a:schemeClr val="accent1">
                    <a:lumMod val="75000"/>
                  </a:schemeClr>
                </a:solidFill>
              </a:rPr>
              <a:t>with</a:t>
            </a:r>
            <a:r>
              <a:rPr lang="fr-FR" sz="2800" b="1" dirty="0">
                <a:solidFill>
                  <a:schemeClr val="accent1">
                    <a:lumMod val="75000"/>
                  </a:schemeClr>
                </a:solidFill>
              </a:rPr>
              <a:t> more positive affect ? The links </a:t>
            </a:r>
            <a:r>
              <a:rPr lang="fr-FR" sz="2800" b="1" dirty="0" err="1">
                <a:solidFill>
                  <a:schemeClr val="accent1">
                    <a:lumMod val="75000"/>
                  </a:schemeClr>
                </a:solidFill>
              </a:rPr>
              <a:t>between</a:t>
            </a:r>
            <a:r>
              <a:rPr lang="fr-FR" sz="2800" b="1" dirty="0">
                <a:solidFill>
                  <a:schemeClr val="accent1">
                    <a:lumMod val="75000"/>
                  </a:schemeClr>
                </a:solidFill>
              </a:rPr>
              <a:t> affects and sports club </a:t>
            </a:r>
            <a:r>
              <a:rPr lang="fr-FR" sz="2800" b="1" dirty="0" err="1">
                <a:solidFill>
                  <a:schemeClr val="accent1">
                    <a:lumMod val="75000"/>
                  </a:schemeClr>
                </a:solidFill>
              </a:rPr>
              <a:t>membership</a:t>
            </a:r>
            <a:endParaRPr lang="fr-FR" sz="2800" b="1" dirty="0">
              <a:solidFill>
                <a:schemeClr val="accent1">
                  <a:lumMod val="75000"/>
                </a:schemeClr>
              </a:solidFill>
            </a:endParaRPr>
          </a:p>
          <a:p>
            <a:pPr algn="ctr"/>
            <a:r>
              <a:rPr lang="fr-FR" sz="2800" b="1" dirty="0" err="1">
                <a:solidFill>
                  <a:schemeClr val="accent1">
                    <a:lumMod val="75000"/>
                  </a:schemeClr>
                </a:solidFill>
              </a:rPr>
              <a:t>among</a:t>
            </a:r>
            <a:r>
              <a:rPr lang="fr-FR" sz="2800" b="1" dirty="0">
                <a:solidFill>
                  <a:schemeClr val="accent1">
                    <a:lumMod val="75000"/>
                  </a:schemeClr>
                </a:solidFill>
              </a:rPr>
              <a:t> French adolescents</a:t>
            </a:r>
          </a:p>
        </p:txBody>
      </p:sp>
      <p:sp>
        <p:nvSpPr>
          <p:cNvPr id="7" name="ZoneTexte 6">
            <a:extLst>
              <a:ext uri="{FF2B5EF4-FFF2-40B4-BE49-F238E27FC236}">
                <a16:creationId xmlns:a16="http://schemas.microsoft.com/office/drawing/2014/main" id="{733ADCF9-5184-2C3F-97DA-4C5AEE1888EE}"/>
              </a:ext>
            </a:extLst>
          </p:cNvPr>
          <p:cNvSpPr txBox="1"/>
          <p:nvPr/>
        </p:nvSpPr>
        <p:spPr>
          <a:xfrm>
            <a:off x="413170" y="3790837"/>
            <a:ext cx="11655866" cy="369332"/>
          </a:xfrm>
          <a:prstGeom prst="rect">
            <a:avLst/>
          </a:prstGeom>
          <a:noFill/>
        </p:spPr>
        <p:txBody>
          <a:bodyPr wrap="square" rtlCol="0">
            <a:spAutoFit/>
          </a:bodyPr>
          <a:lstStyle/>
          <a:p>
            <a:pPr algn="ctr"/>
            <a:r>
              <a:rPr lang="fr-FR" dirty="0"/>
              <a:t>Alexis Barbry</a:t>
            </a:r>
            <a:r>
              <a:rPr lang="fr-FR" sz="1800" b="0" i="0" baseline="30000" dirty="0">
                <a:solidFill>
                  <a:srgbClr val="020202"/>
                </a:solidFill>
                <a:effectLst/>
              </a:rPr>
              <a:t>1-3</a:t>
            </a:r>
            <a:r>
              <a:rPr lang="fr-FR" dirty="0"/>
              <a:t>, Annie Carton</a:t>
            </a:r>
            <a:r>
              <a:rPr lang="fr-FR" sz="1800" b="0" i="0" baseline="30000" dirty="0">
                <a:solidFill>
                  <a:srgbClr val="020202"/>
                </a:solidFill>
                <a:effectLst/>
              </a:rPr>
              <a:t>4</a:t>
            </a:r>
            <a:r>
              <a:rPr lang="fr-FR" dirty="0"/>
              <a:t>, Jérémy Coquart</a:t>
            </a:r>
            <a:r>
              <a:rPr lang="fr-FR" sz="1800" b="0" i="0" baseline="30000" dirty="0">
                <a:solidFill>
                  <a:srgbClr val="020202"/>
                </a:solidFill>
                <a:effectLst/>
              </a:rPr>
              <a:t>1,3</a:t>
            </a:r>
            <a:r>
              <a:rPr lang="fr-FR" dirty="0"/>
              <a:t>, Hervé Ovigneur</a:t>
            </a:r>
            <a:r>
              <a:rPr lang="fr-FR" baseline="30000" dirty="0">
                <a:solidFill>
                  <a:srgbClr val="020202"/>
                </a:solidFill>
              </a:rPr>
              <a:t>2</a:t>
            </a:r>
            <a:r>
              <a:rPr lang="fr-FR" dirty="0"/>
              <a:t>, Camille Amoura</a:t>
            </a:r>
            <a:r>
              <a:rPr lang="fr-FR" sz="1800" b="0" i="0" baseline="30000" dirty="0">
                <a:solidFill>
                  <a:srgbClr val="020202"/>
                </a:solidFill>
                <a:effectLst/>
              </a:rPr>
              <a:t>3</a:t>
            </a:r>
            <a:r>
              <a:rPr lang="fr-FR" dirty="0"/>
              <a:t>, Williams Nuytens</a:t>
            </a:r>
            <a:r>
              <a:rPr lang="fr-FR" sz="1800" b="0" i="0" baseline="30000" dirty="0">
                <a:solidFill>
                  <a:srgbClr val="020202"/>
                </a:solidFill>
                <a:effectLst/>
              </a:rPr>
              <a:t>3</a:t>
            </a:r>
            <a:r>
              <a:rPr lang="fr-FR" dirty="0"/>
              <a:t> and Gabor Orosz</a:t>
            </a:r>
            <a:r>
              <a:rPr lang="fr-FR" sz="1800" b="0" i="0" baseline="30000" dirty="0">
                <a:solidFill>
                  <a:srgbClr val="020202"/>
                </a:solidFill>
                <a:effectLst/>
              </a:rPr>
              <a:t>3</a:t>
            </a:r>
            <a:endParaRPr lang="fr-FR" dirty="0"/>
          </a:p>
        </p:txBody>
      </p:sp>
      <p:pic>
        <p:nvPicPr>
          <p:cNvPr id="1026" name="Picture 2" descr="IRFO - forme, santé, bien-être - Découvrez nos outils et conseils">
            <a:extLst>
              <a:ext uri="{FF2B5EF4-FFF2-40B4-BE49-F238E27FC236}">
                <a16:creationId xmlns:a16="http://schemas.microsoft.com/office/drawing/2014/main" id="{6CA2D4D4-A515-9EC6-8601-E398BD58B7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619" y="24473"/>
            <a:ext cx="945316" cy="5262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ccueil - Unité de Recherche Pluridisciplinaire Sport, Santé, Société ( URePSSS - ULR 7369)">
            <a:extLst>
              <a:ext uri="{FF2B5EF4-FFF2-40B4-BE49-F238E27FC236}">
                <a16:creationId xmlns:a16="http://schemas.microsoft.com/office/drawing/2014/main" id="{E6FC3D9A-2BBC-02F5-E107-D1BC8E660A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8569" y="46455"/>
            <a:ext cx="1819233" cy="50424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nternational - Relations internationales">
            <a:extLst>
              <a:ext uri="{FF2B5EF4-FFF2-40B4-BE49-F238E27FC236}">
                <a16:creationId xmlns:a16="http://schemas.microsoft.com/office/drawing/2014/main" id="{7CCDE322-75D7-A660-5E12-1ACAF617B3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6945" y="35406"/>
            <a:ext cx="1447360" cy="4763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niversité d'Artois — Wikipédia">
            <a:extLst>
              <a:ext uri="{FF2B5EF4-FFF2-40B4-BE49-F238E27FC236}">
                <a16:creationId xmlns:a16="http://schemas.microsoft.com/office/drawing/2014/main" id="{14DF8548-B6A1-7FA2-BB67-6A6AC68C2F4A}"/>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8748363" y="46256"/>
            <a:ext cx="953289" cy="49491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3F17B2D2-B3E4-4472-276C-31C1575D517C}"/>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10500366" y="5494"/>
            <a:ext cx="1529297" cy="55277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ccueil | Cetaps UFR - STAPS">
            <a:extLst>
              <a:ext uri="{FF2B5EF4-FFF2-40B4-BE49-F238E27FC236}">
                <a16:creationId xmlns:a16="http://schemas.microsoft.com/office/drawing/2014/main" id="{996845A2-760B-9C4E-EA32-D5BA935823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42033" y="-5166"/>
            <a:ext cx="1363478" cy="574096"/>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3DA286B8-325D-AC4C-5E7C-726F11E691CC}"/>
              </a:ext>
            </a:extLst>
          </p:cNvPr>
          <p:cNvSpPr txBox="1"/>
          <p:nvPr/>
        </p:nvSpPr>
        <p:spPr>
          <a:xfrm>
            <a:off x="262047" y="5658251"/>
            <a:ext cx="11806989" cy="954107"/>
          </a:xfrm>
          <a:prstGeom prst="rect">
            <a:avLst/>
          </a:prstGeom>
          <a:noFill/>
        </p:spPr>
        <p:txBody>
          <a:bodyPr wrap="square" rtlCol="0">
            <a:spAutoFit/>
          </a:bodyPr>
          <a:lstStyle/>
          <a:p>
            <a:pPr algn="ctr"/>
            <a:r>
              <a:rPr lang="fr-FR" sz="1400" b="0" i="0" baseline="30000" dirty="0">
                <a:solidFill>
                  <a:srgbClr val="020202"/>
                </a:solidFill>
                <a:effectLst/>
              </a:rPr>
              <a:t>1</a:t>
            </a:r>
            <a:r>
              <a:rPr lang="fr-FR" sz="1400" b="0" i="0" dirty="0">
                <a:solidFill>
                  <a:srgbClr val="020202"/>
                </a:solidFill>
                <a:effectLst/>
              </a:rPr>
              <a:t>Université de Rouen-Normandie, Centre des Transformations des Activités Physiques et Sportives, Rouen, France</a:t>
            </a:r>
          </a:p>
          <a:p>
            <a:pPr algn="ctr"/>
            <a:r>
              <a:rPr lang="fr-FR" sz="1400" b="0" i="0" baseline="30000" dirty="0">
                <a:solidFill>
                  <a:srgbClr val="020202"/>
                </a:solidFill>
                <a:effectLst/>
              </a:rPr>
              <a:t>2</a:t>
            </a:r>
            <a:r>
              <a:rPr lang="fr-FR" sz="1400" b="0" i="0" dirty="0">
                <a:solidFill>
                  <a:srgbClr val="020202"/>
                </a:solidFill>
                <a:effectLst/>
              </a:rPr>
              <a:t>L’Institut des Rencontres de la Forme, Wattignies, France</a:t>
            </a:r>
          </a:p>
          <a:p>
            <a:pPr algn="ctr"/>
            <a:r>
              <a:rPr lang="fr-FR" sz="1400" b="0" i="0" baseline="30000" dirty="0">
                <a:solidFill>
                  <a:srgbClr val="020202"/>
                </a:solidFill>
                <a:effectLst/>
              </a:rPr>
              <a:t>3</a:t>
            </a:r>
            <a:r>
              <a:rPr lang="fr-FR" sz="1400" b="0" i="0" dirty="0">
                <a:solidFill>
                  <a:srgbClr val="020202"/>
                </a:solidFill>
                <a:effectLst/>
              </a:rPr>
              <a:t>Univ. Lille, Univ. Artois, Univ. Littoral Côte d’Opale, ULR 7369 - </a:t>
            </a:r>
            <a:r>
              <a:rPr lang="fr-FR" sz="1400" b="0" i="0" dirty="0" err="1">
                <a:solidFill>
                  <a:srgbClr val="020202"/>
                </a:solidFill>
                <a:effectLst/>
              </a:rPr>
              <a:t>URePSSS</a:t>
            </a:r>
            <a:r>
              <a:rPr lang="fr-FR" sz="1400" b="0" i="0" dirty="0">
                <a:solidFill>
                  <a:srgbClr val="020202"/>
                </a:solidFill>
                <a:effectLst/>
              </a:rPr>
              <a:t> - Unité de Recherche Pluridisciplinaire Sport Santé Société, Lille, France</a:t>
            </a:r>
          </a:p>
          <a:p>
            <a:pPr algn="ctr"/>
            <a:r>
              <a:rPr lang="fr-FR" sz="1400" b="0" i="0" baseline="30000" dirty="0">
                <a:solidFill>
                  <a:srgbClr val="020202"/>
                </a:solidFill>
                <a:effectLst/>
              </a:rPr>
              <a:t>4</a:t>
            </a:r>
            <a:r>
              <a:rPr lang="fr-FR" sz="1400" b="0" i="0" dirty="0">
                <a:solidFill>
                  <a:srgbClr val="020202"/>
                </a:solidFill>
                <a:effectLst/>
              </a:rPr>
              <a:t>Univ. Artois, Univ. Lille, Univ. Littoral Côte d’Opale, ULR 7369 - </a:t>
            </a:r>
            <a:r>
              <a:rPr lang="fr-FR" sz="1400" b="0" i="0" dirty="0" err="1">
                <a:solidFill>
                  <a:srgbClr val="020202"/>
                </a:solidFill>
                <a:effectLst/>
              </a:rPr>
              <a:t>URePSSS</a:t>
            </a:r>
            <a:r>
              <a:rPr lang="fr-FR" sz="1400" b="0" i="0" dirty="0">
                <a:solidFill>
                  <a:srgbClr val="020202"/>
                </a:solidFill>
                <a:effectLst/>
              </a:rPr>
              <a:t> - Unité de Recherche Pluridisciplinaire Sport Santé Société, Liévin, France</a:t>
            </a:r>
          </a:p>
        </p:txBody>
      </p:sp>
      <p:pic>
        <p:nvPicPr>
          <p:cNvPr id="1038" name="Picture 14" descr="Arrageois : l'athlétisme et le football, des sports amis pour améliorer le  bien-être des adolescents">
            <a:extLst>
              <a:ext uri="{FF2B5EF4-FFF2-40B4-BE49-F238E27FC236}">
                <a16:creationId xmlns:a16="http://schemas.microsoft.com/office/drawing/2014/main" id="{53C83963-9B1E-BB29-C962-D96CF6CA857D}"/>
              </a:ext>
            </a:extLst>
          </p:cNvPr>
          <p:cNvPicPr>
            <a:picLocks noChangeAspect="1" noChangeArrowheads="1"/>
          </p:cNvPicPr>
          <p:nvPr/>
        </p:nvPicPr>
        <p:blipFill rotWithShape="1">
          <a:blip r:embed="rId9" cstate="hqprint">
            <a:extLst>
              <a:ext uri="{28A0092B-C50C-407E-A947-70E740481C1C}">
                <a14:useLocalDpi xmlns:a14="http://schemas.microsoft.com/office/drawing/2010/main" val="0"/>
              </a:ext>
            </a:extLst>
          </a:blip>
          <a:srcRect r="55293"/>
          <a:stretch/>
        </p:blipFill>
        <p:spPr bwMode="auto">
          <a:xfrm>
            <a:off x="872285" y="4314980"/>
            <a:ext cx="818148" cy="1028922"/>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arton ANNIE | Université d'Artois, Arras | Faculté des Sports et de  l'Education Physique STAPS">
            <a:extLst>
              <a:ext uri="{FF2B5EF4-FFF2-40B4-BE49-F238E27FC236}">
                <a16:creationId xmlns:a16="http://schemas.microsoft.com/office/drawing/2014/main" id="{D26110B4-B74B-0454-C4AF-4C2D05B11299}"/>
              </a:ext>
            </a:extLst>
          </p:cNvPr>
          <p:cNvPicPr>
            <a:picLocks noChangeAspect="1" noChangeArrowheads="1"/>
          </p:cNvPicPr>
          <p:nvPr/>
        </p:nvPicPr>
        <p:blipFill rotWithShape="1">
          <a:blip r:embed="rId10" cstate="hqprint">
            <a:extLst>
              <a:ext uri="{28A0092B-C50C-407E-A947-70E740481C1C}">
                <a14:useLocalDpi xmlns:a14="http://schemas.microsoft.com/office/drawing/2010/main" val="0"/>
              </a:ext>
            </a:extLst>
          </a:blip>
          <a:srcRect l="7316" r="13168"/>
          <a:stretch/>
        </p:blipFill>
        <p:spPr bwMode="auto">
          <a:xfrm>
            <a:off x="2290734" y="4314980"/>
            <a:ext cx="818149" cy="1028922"/>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Notre équipe | IRFO">
            <a:extLst>
              <a:ext uri="{FF2B5EF4-FFF2-40B4-BE49-F238E27FC236}">
                <a16:creationId xmlns:a16="http://schemas.microsoft.com/office/drawing/2014/main" id="{CA9111E6-1077-0BF1-274D-1B057602709E}"/>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14351" t="10737" b="13373"/>
          <a:stretch/>
        </p:blipFill>
        <p:spPr bwMode="auto">
          <a:xfrm>
            <a:off x="5470046" y="4311169"/>
            <a:ext cx="870930" cy="102892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Camille AMOURA (Université d'Artois) - Viadeo">
            <a:extLst>
              <a:ext uri="{FF2B5EF4-FFF2-40B4-BE49-F238E27FC236}">
                <a16:creationId xmlns:a16="http://schemas.microsoft.com/office/drawing/2014/main" id="{554B1682-5B6A-9682-6A9D-A44A0DFFB19B}"/>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4631" r="16128" b="12836"/>
          <a:stretch/>
        </p:blipFill>
        <p:spPr bwMode="auto">
          <a:xfrm>
            <a:off x="7175555" y="4311169"/>
            <a:ext cx="899273" cy="1028923"/>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Williams NUYTENS - Enseignants chercheurs - Equipe - Laboratoire Sherpas">
            <a:extLst>
              <a:ext uri="{FF2B5EF4-FFF2-40B4-BE49-F238E27FC236}">
                <a16:creationId xmlns:a16="http://schemas.microsoft.com/office/drawing/2014/main" id="{FF3B1241-0CD1-B7CA-31AF-BF5E50370412}"/>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22776" t="13713" r="17328" b="33814"/>
          <a:stretch/>
        </p:blipFill>
        <p:spPr bwMode="auto">
          <a:xfrm>
            <a:off x="9054783" y="4311169"/>
            <a:ext cx="781560" cy="1028923"/>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Gabor Orosz | Eötvös Loránd University - Academia.edu">
            <a:extLst>
              <a:ext uri="{FF2B5EF4-FFF2-40B4-BE49-F238E27FC236}">
                <a16:creationId xmlns:a16="http://schemas.microsoft.com/office/drawing/2014/main" id="{0EAB093A-559A-7D01-D784-22C0B2656D72}"/>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4631" t="8527" r="27684" b="18771"/>
          <a:stretch/>
        </p:blipFill>
        <p:spPr bwMode="auto">
          <a:xfrm>
            <a:off x="10829550" y="4276785"/>
            <a:ext cx="870930" cy="109768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895B93AF-CDAD-2050-C33D-60275E035DD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9826" y="6135304"/>
            <a:ext cx="686688" cy="655064"/>
          </a:xfrm>
          <a:prstGeom prst="rect">
            <a:avLst/>
          </a:prstGeom>
        </p:spPr>
      </p:pic>
      <p:sp>
        <p:nvSpPr>
          <p:cNvPr id="22" name="ZoneTexte 21">
            <a:extLst>
              <a:ext uri="{FF2B5EF4-FFF2-40B4-BE49-F238E27FC236}">
                <a16:creationId xmlns:a16="http://schemas.microsoft.com/office/drawing/2014/main" id="{148A7E35-0ACB-5ABE-6ACB-7C5AAF0EACCE}"/>
              </a:ext>
            </a:extLst>
          </p:cNvPr>
          <p:cNvSpPr txBox="1"/>
          <p:nvPr/>
        </p:nvSpPr>
        <p:spPr>
          <a:xfrm>
            <a:off x="2642528" y="801969"/>
            <a:ext cx="6906944" cy="1015663"/>
          </a:xfrm>
          <a:prstGeom prst="rect">
            <a:avLst/>
          </a:prstGeom>
          <a:noFill/>
        </p:spPr>
        <p:txBody>
          <a:bodyPr wrap="square">
            <a:spAutoFit/>
          </a:bodyPr>
          <a:lstStyle/>
          <a:p>
            <a:pPr algn="ctr"/>
            <a:r>
              <a:rPr lang="fr-FR" sz="2400" b="1" u="sng" dirty="0">
                <a:solidFill>
                  <a:srgbClr val="00B050"/>
                </a:solidFill>
              </a:rPr>
              <a:t>XVI</a:t>
            </a:r>
            <a:r>
              <a:rPr lang="fr-FR" sz="2400" b="1" dirty="0">
                <a:solidFill>
                  <a:srgbClr val="00B050"/>
                </a:solidFill>
              </a:rPr>
              <a:t>. International Sport Psychology, Sport, Child and Adolescent </a:t>
            </a:r>
            <a:r>
              <a:rPr lang="fr-FR" sz="2400" b="1" dirty="0" err="1">
                <a:solidFill>
                  <a:srgbClr val="00B050"/>
                </a:solidFill>
              </a:rPr>
              <a:t>Development</a:t>
            </a:r>
            <a:r>
              <a:rPr lang="fr-FR" sz="2400" b="1" dirty="0">
                <a:solidFill>
                  <a:srgbClr val="00B050"/>
                </a:solidFill>
              </a:rPr>
              <a:t> </a:t>
            </a:r>
            <a:r>
              <a:rPr lang="fr-FR" sz="2400" b="1" dirty="0" err="1">
                <a:solidFill>
                  <a:srgbClr val="00B050"/>
                </a:solidFill>
              </a:rPr>
              <a:t>Conference</a:t>
            </a:r>
            <a:r>
              <a:rPr lang="fr-FR" sz="2400" b="1" dirty="0">
                <a:solidFill>
                  <a:srgbClr val="00B050"/>
                </a:solidFill>
              </a:rPr>
              <a:t> </a:t>
            </a:r>
          </a:p>
          <a:p>
            <a:pPr algn="ctr"/>
            <a:r>
              <a:rPr lang="fr-FR" sz="1200" i="1" dirty="0"/>
              <a:t>June 23-24, 2022 Vienna, </a:t>
            </a:r>
            <a:r>
              <a:rPr lang="fr-FR" sz="1200" i="1" dirty="0" err="1"/>
              <a:t>Austria</a:t>
            </a:r>
            <a:r>
              <a:rPr lang="fr-FR" sz="1200" i="1" dirty="0"/>
              <a:t> </a:t>
            </a:r>
          </a:p>
        </p:txBody>
      </p:sp>
      <p:graphicFrame>
        <p:nvGraphicFramePr>
          <p:cNvPr id="24" name="Objet 23"/>
          <p:cNvGraphicFramePr>
            <a:graphicFrameLocks noChangeAspect="1"/>
          </p:cNvGraphicFramePr>
          <p:nvPr>
            <p:extLst>
              <p:ext uri="{D42A27DB-BD31-4B8C-83A1-F6EECF244321}">
                <p14:modId xmlns:p14="http://schemas.microsoft.com/office/powerpoint/2010/main" val="2479086745"/>
              </p:ext>
            </p:extLst>
          </p:nvPr>
        </p:nvGraphicFramePr>
        <p:xfrm>
          <a:off x="3877652" y="4306228"/>
          <a:ext cx="814927" cy="1033863"/>
        </p:xfrm>
        <a:graphic>
          <a:graphicData uri="http://schemas.openxmlformats.org/presentationml/2006/ole">
            <mc:AlternateContent xmlns:mc="http://schemas.openxmlformats.org/markup-compatibility/2006">
              <mc:Choice xmlns:v="urn:schemas-microsoft-com:vml" Requires="v">
                <p:oleObj r:id="rId16" imgW="850680" imgH="1079280" progId="">
                  <p:embed/>
                </p:oleObj>
              </mc:Choice>
              <mc:Fallback>
                <p:oleObj r:id="rId16" imgW="850680" imgH="1079280" progId="">
                  <p:embed/>
                  <p:pic>
                    <p:nvPicPr>
                      <p:cNvPr id="9" name="Objet 8"/>
                      <p:cNvPicPr/>
                      <p:nvPr/>
                    </p:nvPicPr>
                    <p:blipFill>
                      <a:blip r:embed="rId17"/>
                      <a:stretch>
                        <a:fillRect/>
                      </a:stretch>
                    </p:blipFill>
                    <p:spPr>
                      <a:xfrm>
                        <a:off x="3877652" y="4306228"/>
                        <a:ext cx="814927" cy="1033863"/>
                      </a:xfrm>
                      <a:prstGeom prst="rect">
                        <a:avLst/>
                      </a:prstGeom>
                    </p:spPr>
                  </p:pic>
                </p:oleObj>
              </mc:Fallback>
            </mc:AlternateContent>
          </a:graphicData>
        </a:graphic>
      </p:graphicFrame>
    </p:spTree>
    <p:extLst>
      <p:ext uri="{BB962C8B-B14F-4D97-AF65-F5344CB8AC3E}">
        <p14:creationId xmlns:p14="http://schemas.microsoft.com/office/powerpoint/2010/main" val="1954184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RFO - forme, santé, bien-être - Découvrez nos outils et conseils">
            <a:extLst>
              <a:ext uri="{FF2B5EF4-FFF2-40B4-BE49-F238E27FC236}">
                <a16:creationId xmlns:a16="http://schemas.microsoft.com/office/drawing/2014/main" id="{2992F012-7103-062C-93F3-2AC581F848C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A0991931-CFD7-2FB0-BFE9-BEE2118AE9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F42796E3-C903-6C42-BC6A-9D4E307D4170}"/>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7" name="ZoneTexte 6">
            <a:extLst>
              <a:ext uri="{FF2B5EF4-FFF2-40B4-BE49-F238E27FC236}">
                <a16:creationId xmlns:a16="http://schemas.microsoft.com/office/drawing/2014/main" id="{4E88F3F4-6243-4D97-5AF7-755807E1A851}"/>
              </a:ext>
            </a:extLst>
          </p:cNvPr>
          <p:cNvSpPr txBox="1"/>
          <p:nvPr/>
        </p:nvSpPr>
        <p:spPr>
          <a:xfrm>
            <a:off x="2360122" y="0"/>
            <a:ext cx="3017533" cy="369332"/>
          </a:xfrm>
          <a:prstGeom prst="rect">
            <a:avLst/>
          </a:prstGeom>
          <a:noFill/>
        </p:spPr>
        <p:txBody>
          <a:bodyPr wrap="square" rtlCol="0">
            <a:spAutoFit/>
          </a:bodyPr>
          <a:lstStyle/>
          <a:p>
            <a:r>
              <a:rPr lang="fr-FR" b="1" dirty="0">
                <a:solidFill>
                  <a:schemeClr val="accent2"/>
                </a:solidFill>
              </a:rPr>
              <a:t>2. </a:t>
            </a:r>
            <a:r>
              <a:rPr lang="fr-FR" b="1" u="sng" dirty="0">
                <a:solidFill>
                  <a:schemeClr val="accent2"/>
                </a:solidFill>
              </a:rPr>
              <a:t>MATERIALS AND METHODS </a:t>
            </a:r>
          </a:p>
        </p:txBody>
      </p:sp>
      <p:sp>
        <p:nvSpPr>
          <p:cNvPr id="8" name="ZoneTexte 7">
            <a:extLst>
              <a:ext uri="{FF2B5EF4-FFF2-40B4-BE49-F238E27FC236}">
                <a16:creationId xmlns:a16="http://schemas.microsoft.com/office/drawing/2014/main" id="{832D5DA2-D6E8-4740-BDF7-2E81069966DE}"/>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9" name="ZoneTexte 8">
            <a:extLst>
              <a:ext uri="{FF2B5EF4-FFF2-40B4-BE49-F238E27FC236}">
                <a16:creationId xmlns:a16="http://schemas.microsoft.com/office/drawing/2014/main" id="{9480ABD2-3757-95F8-60E1-B27B25C1EB78}"/>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0" name="ZoneTexte 9">
            <a:extLst>
              <a:ext uri="{FF2B5EF4-FFF2-40B4-BE49-F238E27FC236}">
                <a16:creationId xmlns:a16="http://schemas.microsoft.com/office/drawing/2014/main" id="{840AF29A-92A3-F989-6AF5-DD7FA91F42D7}"/>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pic>
        <p:nvPicPr>
          <p:cNvPr id="3" name="Graphique 2" descr="Enfants avec un remplissage uni">
            <a:extLst>
              <a:ext uri="{FF2B5EF4-FFF2-40B4-BE49-F238E27FC236}">
                <a16:creationId xmlns:a16="http://schemas.microsoft.com/office/drawing/2014/main" id="{47054566-CE5A-9504-3041-6D060D74C76F}"/>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076008" y="473607"/>
            <a:ext cx="914400" cy="914400"/>
          </a:xfrm>
          <a:prstGeom prst="rect">
            <a:avLst/>
          </a:prstGeom>
        </p:spPr>
      </p:pic>
      <p:sp>
        <p:nvSpPr>
          <p:cNvPr id="14" name="ZoneTexte 13">
            <a:extLst>
              <a:ext uri="{FF2B5EF4-FFF2-40B4-BE49-F238E27FC236}">
                <a16:creationId xmlns:a16="http://schemas.microsoft.com/office/drawing/2014/main" id="{ACBCE3AF-1EB5-BC53-C108-EBDEBA5CE592}"/>
              </a:ext>
            </a:extLst>
          </p:cNvPr>
          <p:cNvSpPr txBox="1"/>
          <p:nvPr/>
        </p:nvSpPr>
        <p:spPr>
          <a:xfrm>
            <a:off x="4803371" y="746141"/>
            <a:ext cx="3657600" cy="369332"/>
          </a:xfrm>
          <a:prstGeom prst="rect">
            <a:avLst/>
          </a:prstGeom>
          <a:noFill/>
        </p:spPr>
        <p:txBody>
          <a:bodyPr wrap="square" rtlCol="0">
            <a:spAutoFit/>
          </a:bodyPr>
          <a:lstStyle/>
          <a:p>
            <a:pPr algn="ctr"/>
            <a:r>
              <a:rPr lang="fr-FR" b="1" dirty="0"/>
              <a:t>POPULATION AND MEASURES</a:t>
            </a:r>
          </a:p>
        </p:txBody>
      </p:sp>
      <p:pic>
        <p:nvPicPr>
          <p:cNvPr id="17" name="Image 16">
            <a:extLst>
              <a:ext uri="{FF2B5EF4-FFF2-40B4-BE49-F238E27FC236}">
                <a16:creationId xmlns:a16="http://schemas.microsoft.com/office/drawing/2014/main" id="{1B99640C-C18E-DF53-0C2F-D852AE5AD5B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13" name="ZoneTexte 12">
            <a:extLst>
              <a:ext uri="{FF2B5EF4-FFF2-40B4-BE49-F238E27FC236}">
                <a16:creationId xmlns:a16="http://schemas.microsoft.com/office/drawing/2014/main" id="{EF32D578-5F45-A747-361E-59E7D9F930A9}"/>
              </a:ext>
            </a:extLst>
          </p:cNvPr>
          <p:cNvSpPr txBox="1"/>
          <p:nvPr/>
        </p:nvSpPr>
        <p:spPr>
          <a:xfrm>
            <a:off x="3282020" y="2340493"/>
            <a:ext cx="1970809" cy="369332"/>
          </a:xfrm>
          <a:prstGeom prst="rect">
            <a:avLst/>
          </a:prstGeom>
          <a:noFill/>
        </p:spPr>
        <p:txBody>
          <a:bodyPr wrap="square" rtlCol="0">
            <a:spAutoFit/>
          </a:bodyPr>
          <a:lstStyle/>
          <a:p>
            <a:pPr algn="ctr"/>
            <a:r>
              <a:rPr lang="fr-FR" b="1" dirty="0">
                <a:solidFill>
                  <a:srgbClr val="00B050"/>
                </a:solidFill>
              </a:rPr>
              <a:t>+++</a:t>
            </a:r>
          </a:p>
        </p:txBody>
      </p:sp>
      <p:sp>
        <p:nvSpPr>
          <p:cNvPr id="27" name="ZoneTexte 26">
            <a:extLst>
              <a:ext uri="{FF2B5EF4-FFF2-40B4-BE49-F238E27FC236}">
                <a16:creationId xmlns:a16="http://schemas.microsoft.com/office/drawing/2014/main" id="{85001DA9-CA30-6CCE-99B4-149C60F6185F}"/>
              </a:ext>
            </a:extLst>
          </p:cNvPr>
          <p:cNvSpPr txBox="1"/>
          <p:nvPr/>
        </p:nvSpPr>
        <p:spPr>
          <a:xfrm>
            <a:off x="6894906" y="2348173"/>
            <a:ext cx="1970809" cy="369332"/>
          </a:xfrm>
          <a:prstGeom prst="rect">
            <a:avLst/>
          </a:prstGeom>
          <a:noFill/>
        </p:spPr>
        <p:txBody>
          <a:bodyPr wrap="square" rtlCol="0">
            <a:spAutoFit/>
          </a:bodyPr>
          <a:lstStyle/>
          <a:p>
            <a:pPr algn="ctr"/>
            <a:r>
              <a:rPr lang="fr-FR" b="1" dirty="0">
                <a:solidFill>
                  <a:srgbClr val="FF0000"/>
                </a:solidFill>
              </a:rPr>
              <a:t>---</a:t>
            </a:r>
          </a:p>
        </p:txBody>
      </p:sp>
      <p:sp>
        <p:nvSpPr>
          <p:cNvPr id="15" name="ZoneTexte 14">
            <a:extLst>
              <a:ext uri="{FF2B5EF4-FFF2-40B4-BE49-F238E27FC236}">
                <a16:creationId xmlns:a16="http://schemas.microsoft.com/office/drawing/2014/main" id="{323E5F6D-4CFC-9320-6FAC-BB740C9B2B0D}"/>
              </a:ext>
            </a:extLst>
          </p:cNvPr>
          <p:cNvSpPr txBox="1"/>
          <p:nvPr/>
        </p:nvSpPr>
        <p:spPr>
          <a:xfrm>
            <a:off x="3102258" y="2796394"/>
            <a:ext cx="2330335" cy="1477328"/>
          </a:xfrm>
          <a:prstGeom prst="rect">
            <a:avLst/>
          </a:prstGeom>
          <a:noFill/>
        </p:spPr>
        <p:txBody>
          <a:bodyPr wrap="square" rtlCol="0">
            <a:spAutoFit/>
          </a:bodyPr>
          <a:lstStyle/>
          <a:p>
            <a:pPr algn="ctr"/>
            <a:r>
              <a:rPr lang="fr-FR" dirty="0" err="1">
                <a:solidFill>
                  <a:srgbClr val="00B050"/>
                </a:solidFill>
              </a:rPr>
              <a:t>Joyful</a:t>
            </a:r>
            <a:endParaRPr lang="fr-FR" dirty="0">
              <a:solidFill>
                <a:srgbClr val="00B050"/>
              </a:solidFill>
            </a:endParaRPr>
          </a:p>
          <a:p>
            <a:pPr algn="ctr"/>
            <a:r>
              <a:rPr lang="fr-FR" dirty="0" err="1">
                <a:solidFill>
                  <a:srgbClr val="00B050"/>
                </a:solidFill>
              </a:rPr>
              <a:t>Enthusiastic</a:t>
            </a:r>
            <a:endParaRPr lang="fr-FR" dirty="0">
              <a:solidFill>
                <a:srgbClr val="00B050"/>
              </a:solidFill>
            </a:endParaRPr>
          </a:p>
          <a:p>
            <a:pPr algn="ctr"/>
            <a:r>
              <a:rPr lang="fr-FR" dirty="0" err="1">
                <a:solidFill>
                  <a:srgbClr val="00B050"/>
                </a:solidFill>
              </a:rPr>
              <a:t>Proud</a:t>
            </a:r>
            <a:endParaRPr lang="fr-FR" dirty="0">
              <a:solidFill>
                <a:srgbClr val="00B050"/>
              </a:solidFill>
            </a:endParaRPr>
          </a:p>
          <a:p>
            <a:pPr algn="ctr"/>
            <a:r>
              <a:rPr lang="fr-FR" dirty="0">
                <a:solidFill>
                  <a:srgbClr val="00B050"/>
                </a:solidFill>
              </a:rPr>
              <a:t>Full-of-</a:t>
            </a:r>
            <a:r>
              <a:rPr lang="fr-FR" dirty="0" err="1">
                <a:solidFill>
                  <a:srgbClr val="00B050"/>
                </a:solidFill>
              </a:rPr>
              <a:t>energy</a:t>
            </a:r>
            <a:endParaRPr lang="fr-FR" dirty="0">
              <a:solidFill>
                <a:srgbClr val="00B050"/>
              </a:solidFill>
            </a:endParaRPr>
          </a:p>
          <a:p>
            <a:pPr algn="ctr"/>
            <a:r>
              <a:rPr lang="fr-FR" dirty="0">
                <a:solidFill>
                  <a:srgbClr val="00B050"/>
                </a:solidFill>
              </a:rPr>
              <a:t>Happy</a:t>
            </a:r>
          </a:p>
        </p:txBody>
      </p:sp>
      <p:sp>
        <p:nvSpPr>
          <p:cNvPr id="29" name="ZoneTexte 28">
            <a:extLst>
              <a:ext uri="{FF2B5EF4-FFF2-40B4-BE49-F238E27FC236}">
                <a16:creationId xmlns:a16="http://schemas.microsoft.com/office/drawing/2014/main" id="{3F9F8569-AA12-D921-8923-C5BA08A00E9C}"/>
              </a:ext>
            </a:extLst>
          </p:cNvPr>
          <p:cNvSpPr txBox="1"/>
          <p:nvPr/>
        </p:nvSpPr>
        <p:spPr>
          <a:xfrm>
            <a:off x="6759408" y="2796394"/>
            <a:ext cx="2330335" cy="2031325"/>
          </a:xfrm>
          <a:prstGeom prst="rect">
            <a:avLst/>
          </a:prstGeom>
          <a:noFill/>
        </p:spPr>
        <p:txBody>
          <a:bodyPr wrap="square" rtlCol="0">
            <a:spAutoFit/>
          </a:bodyPr>
          <a:lstStyle/>
          <a:p>
            <a:pPr algn="ctr"/>
            <a:r>
              <a:rPr lang="fr-FR" dirty="0" err="1">
                <a:solidFill>
                  <a:srgbClr val="FF0000"/>
                </a:solidFill>
              </a:rPr>
              <a:t>Angry</a:t>
            </a:r>
            <a:endParaRPr lang="fr-FR" dirty="0">
              <a:solidFill>
                <a:srgbClr val="FF0000"/>
              </a:solidFill>
            </a:endParaRPr>
          </a:p>
          <a:p>
            <a:pPr algn="ctr"/>
            <a:r>
              <a:rPr lang="fr-FR" dirty="0" err="1">
                <a:solidFill>
                  <a:srgbClr val="FF0000"/>
                </a:solidFill>
              </a:rPr>
              <a:t>Sad</a:t>
            </a:r>
            <a:endParaRPr lang="fr-FR" dirty="0">
              <a:solidFill>
                <a:srgbClr val="FF0000"/>
              </a:solidFill>
            </a:endParaRPr>
          </a:p>
          <a:p>
            <a:pPr algn="ctr"/>
            <a:r>
              <a:rPr lang="fr-FR" dirty="0" err="1">
                <a:solidFill>
                  <a:srgbClr val="FF0000"/>
                </a:solidFill>
              </a:rPr>
              <a:t>Anxious</a:t>
            </a:r>
            <a:endParaRPr lang="fr-FR" dirty="0">
              <a:solidFill>
                <a:srgbClr val="FF0000"/>
              </a:solidFill>
            </a:endParaRPr>
          </a:p>
          <a:p>
            <a:pPr algn="ctr"/>
            <a:r>
              <a:rPr lang="fr-FR" dirty="0" err="1">
                <a:solidFill>
                  <a:srgbClr val="FF0000"/>
                </a:solidFill>
              </a:rPr>
              <a:t>Ashamed</a:t>
            </a:r>
            <a:endParaRPr lang="fr-FR" dirty="0">
              <a:solidFill>
                <a:srgbClr val="FF0000"/>
              </a:solidFill>
            </a:endParaRPr>
          </a:p>
          <a:p>
            <a:pPr algn="ctr"/>
            <a:r>
              <a:rPr lang="fr-FR" dirty="0" err="1">
                <a:solidFill>
                  <a:srgbClr val="FF0000"/>
                </a:solidFill>
              </a:rPr>
              <a:t>Guilty</a:t>
            </a:r>
            <a:endParaRPr lang="fr-FR" dirty="0">
              <a:solidFill>
                <a:srgbClr val="FF0000"/>
              </a:solidFill>
            </a:endParaRPr>
          </a:p>
          <a:p>
            <a:pPr algn="ctr"/>
            <a:r>
              <a:rPr lang="fr-FR" dirty="0" err="1">
                <a:solidFill>
                  <a:srgbClr val="FF0000"/>
                </a:solidFill>
              </a:rPr>
              <a:t>Annoyed</a:t>
            </a:r>
            <a:endParaRPr lang="fr-FR" dirty="0">
              <a:solidFill>
                <a:srgbClr val="FF0000"/>
              </a:solidFill>
            </a:endParaRPr>
          </a:p>
          <a:p>
            <a:pPr algn="ctr"/>
            <a:r>
              <a:rPr lang="fr-FR" dirty="0" err="1">
                <a:solidFill>
                  <a:srgbClr val="FF0000"/>
                </a:solidFill>
              </a:rPr>
              <a:t>Worried</a:t>
            </a:r>
            <a:endParaRPr lang="fr-FR" dirty="0">
              <a:solidFill>
                <a:srgbClr val="FF0000"/>
              </a:solidFill>
            </a:endParaRPr>
          </a:p>
        </p:txBody>
      </p:sp>
      <p:sp>
        <p:nvSpPr>
          <p:cNvPr id="19" name="ZoneTexte 18">
            <a:extLst>
              <a:ext uri="{FF2B5EF4-FFF2-40B4-BE49-F238E27FC236}">
                <a16:creationId xmlns:a16="http://schemas.microsoft.com/office/drawing/2014/main" id="{359DB3A9-FBC5-E19C-939C-0022AC09FE42}"/>
              </a:ext>
            </a:extLst>
          </p:cNvPr>
          <p:cNvSpPr txBox="1"/>
          <p:nvPr/>
        </p:nvSpPr>
        <p:spPr>
          <a:xfrm>
            <a:off x="1466957" y="1692675"/>
            <a:ext cx="9202189" cy="369332"/>
          </a:xfrm>
          <a:prstGeom prst="rect">
            <a:avLst/>
          </a:prstGeom>
          <a:noFill/>
        </p:spPr>
        <p:txBody>
          <a:bodyPr wrap="square" rtlCol="0">
            <a:spAutoFit/>
          </a:bodyPr>
          <a:lstStyle/>
          <a:p>
            <a:pPr algn="ctr"/>
            <a:r>
              <a:rPr lang="fr-FR" dirty="0"/>
              <a:t>In the last 3-4 </a:t>
            </a:r>
            <a:r>
              <a:rPr lang="fr-FR" dirty="0" err="1"/>
              <a:t>days</a:t>
            </a:r>
            <a:r>
              <a:rPr lang="fr-FR" dirty="0"/>
              <a:t>, how </a:t>
            </a:r>
            <a:r>
              <a:rPr lang="fr-FR" dirty="0" err="1"/>
              <a:t>often</a:t>
            </a:r>
            <a:r>
              <a:rPr lang="fr-FR" dirty="0"/>
              <a:t> </a:t>
            </a:r>
            <a:r>
              <a:rPr lang="fr-FR" dirty="0" err="1"/>
              <a:t>did</a:t>
            </a:r>
            <a:r>
              <a:rPr lang="fr-FR" dirty="0"/>
              <a:t> </a:t>
            </a:r>
            <a:r>
              <a:rPr lang="fr-FR" dirty="0" err="1"/>
              <a:t>you</a:t>
            </a:r>
            <a:r>
              <a:rPr lang="fr-FR" dirty="0"/>
              <a:t> </a:t>
            </a:r>
            <a:r>
              <a:rPr lang="fr-FR" dirty="0" err="1"/>
              <a:t>experience</a:t>
            </a:r>
            <a:r>
              <a:rPr lang="fr-FR" dirty="0"/>
              <a:t> </a:t>
            </a:r>
            <a:r>
              <a:rPr lang="fr-FR" dirty="0" err="1"/>
              <a:t>these</a:t>
            </a:r>
            <a:r>
              <a:rPr lang="fr-FR" dirty="0"/>
              <a:t> affects ? </a:t>
            </a:r>
          </a:p>
        </p:txBody>
      </p:sp>
      <p:sp>
        <p:nvSpPr>
          <p:cNvPr id="28" name="ZoneTexte 27">
            <a:extLst>
              <a:ext uri="{FF2B5EF4-FFF2-40B4-BE49-F238E27FC236}">
                <a16:creationId xmlns:a16="http://schemas.microsoft.com/office/drawing/2014/main" id="{DB1A83B2-DCB7-A4CA-6CED-9C5F6E1FEA74}"/>
              </a:ext>
            </a:extLst>
          </p:cNvPr>
          <p:cNvSpPr txBox="1"/>
          <p:nvPr/>
        </p:nvSpPr>
        <p:spPr>
          <a:xfrm>
            <a:off x="756834" y="5291036"/>
            <a:ext cx="11464636" cy="369332"/>
          </a:xfrm>
          <a:prstGeom prst="rect">
            <a:avLst/>
          </a:prstGeom>
          <a:noFill/>
        </p:spPr>
        <p:txBody>
          <a:bodyPr wrap="square" rtlCol="0">
            <a:spAutoFit/>
          </a:bodyPr>
          <a:lstStyle/>
          <a:p>
            <a:r>
              <a:rPr lang="fr-FR" dirty="0"/>
              <a:t>A </a:t>
            </a:r>
            <a:r>
              <a:rPr lang="fr-FR" dirty="0" err="1"/>
              <a:t>confirmatory</a:t>
            </a:r>
            <a:r>
              <a:rPr lang="fr-FR" dirty="0"/>
              <a:t> factor </a:t>
            </a:r>
            <a:r>
              <a:rPr lang="fr-FR" dirty="0" err="1"/>
              <a:t>analysis</a:t>
            </a:r>
            <a:r>
              <a:rPr lang="fr-FR" dirty="0"/>
              <a:t> </a:t>
            </a:r>
            <a:r>
              <a:rPr lang="fr-FR" dirty="0" err="1"/>
              <a:t>showed</a:t>
            </a:r>
            <a:r>
              <a:rPr lang="fr-FR" dirty="0"/>
              <a:t> </a:t>
            </a:r>
            <a:r>
              <a:rPr lang="fr-FR" dirty="0" err="1"/>
              <a:t>that</a:t>
            </a:r>
            <a:r>
              <a:rPr lang="fr-FR" dirty="0"/>
              <a:t> positive and </a:t>
            </a:r>
            <a:r>
              <a:rPr lang="fr-FR" dirty="0" err="1"/>
              <a:t>negative</a:t>
            </a:r>
            <a:r>
              <a:rPr lang="fr-FR" dirty="0"/>
              <a:t> </a:t>
            </a:r>
            <a:r>
              <a:rPr lang="fr-FR" dirty="0" err="1"/>
              <a:t>scales</a:t>
            </a:r>
            <a:r>
              <a:rPr lang="fr-FR" dirty="0"/>
              <a:t> have </a:t>
            </a:r>
            <a:r>
              <a:rPr lang="fr-FR" b="1" dirty="0"/>
              <a:t>excellent </a:t>
            </a:r>
            <a:r>
              <a:rPr lang="fr-FR" b="1" dirty="0" err="1"/>
              <a:t>internal</a:t>
            </a:r>
            <a:r>
              <a:rPr lang="fr-FR" b="1" dirty="0"/>
              <a:t> </a:t>
            </a:r>
            <a:r>
              <a:rPr lang="fr-FR" b="1" dirty="0" err="1"/>
              <a:t>consistency</a:t>
            </a:r>
            <a:r>
              <a:rPr lang="fr-FR" b="1" dirty="0"/>
              <a:t> values</a:t>
            </a:r>
            <a:endParaRPr lang="fr-FR" dirty="0"/>
          </a:p>
        </p:txBody>
      </p:sp>
      <p:sp>
        <p:nvSpPr>
          <p:cNvPr id="20" name="ZoneTexte 19">
            <a:extLst>
              <a:ext uri="{FF2B5EF4-FFF2-40B4-BE49-F238E27FC236}">
                <a16:creationId xmlns:a16="http://schemas.microsoft.com/office/drawing/2014/main" id="{FE068A6A-C621-1B06-ED07-4F5BEEBE64B5}"/>
              </a:ext>
            </a:extLst>
          </p:cNvPr>
          <p:cNvSpPr txBox="1"/>
          <p:nvPr/>
        </p:nvSpPr>
        <p:spPr>
          <a:xfrm>
            <a:off x="756834" y="6550223"/>
            <a:ext cx="5856413" cy="276999"/>
          </a:xfrm>
          <a:prstGeom prst="rect">
            <a:avLst/>
          </a:prstGeom>
          <a:noFill/>
        </p:spPr>
        <p:txBody>
          <a:bodyPr wrap="square" rtlCol="0">
            <a:spAutoFit/>
          </a:bodyPr>
          <a:lstStyle/>
          <a:p>
            <a:r>
              <a:rPr lang="fr-FR" sz="1200" dirty="0"/>
              <a:t>Carton et </a:t>
            </a:r>
            <a:r>
              <a:rPr lang="fr-FR" sz="1200" i="1" dirty="0"/>
              <a:t>al.</a:t>
            </a:r>
            <a:r>
              <a:rPr lang="fr-FR" sz="1200" dirty="0"/>
              <a:t> (2021)</a:t>
            </a:r>
          </a:p>
        </p:txBody>
      </p:sp>
      <p:pic>
        <p:nvPicPr>
          <p:cNvPr id="11" name="Graphique 10" descr="Crayon avec un remplissage uni">
            <a:extLst>
              <a:ext uri="{FF2B5EF4-FFF2-40B4-BE49-F238E27FC236}">
                <a16:creationId xmlns:a16="http://schemas.microsoft.com/office/drawing/2014/main" id="{5680A04E-63D4-DB3E-9576-5C970646A5A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19454" y="2639209"/>
            <a:ext cx="1341528" cy="1341528"/>
          </a:xfrm>
          <a:prstGeom prst="rect">
            <a:avLst/>
          </a:prstGeom>
        </p:spPr>
      </p:pic>
    </p:spTree>
    <p:extLst>
      <p:ext uri="{BB962C8B-B14F-4D97-AF65-F5344CB8AC3E}">
        <p14:creationId xmlns:p14="http://schemas.microsoft.com/office/powerpoint/2010/main" val="3098569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RFO - forme, santé, bien-être - Découvrez nos outils et conseils">
            <a:extLst>
              <a:ext uri="{FF2B5EF4-FFF2-40B4-BE49-F238E27FC236}">
                <a16:creationId xmlns:a16="http://schemas.microsoft.com/office/drawing/2014/main" id="{C1BF919D-7F84-5234-E22A-BE65D9724FAE}"/>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303750"/>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F529C297-A02E-9294-EEA6-17F99C37BB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65379"/>
            <a:ext cx="1205760" cy="33420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8772D6E7-BC82-EC37-6F9A-4BC766E218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25061"/>
            <a:ext cx="756834" cy="721980"/>
          </a:xfrm>
          <a:prstGeom prst="rect">
            <a:avLst/>
          </a:prstGeom>
        </p:spPr>
      </p:pic>
      <p:sp>
        <p:nvSpPr>
          <p:cNvPr id="7" name="ZoneTexte 6">
            <a:extLst>
              <a:ext uri="{FF2B5EF4-FFF2-40B4-BE49-F238E27FC236}">
                <a16:creationId xmlns:a16="http://schemas.microsoft.com/office/drawing/2014/main" id="{FF3306BB-3415-92A1-10A2-1E45E1DFF861}"/>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10" name="ZoneTexte 9">
            <a:extLst>
              <a:ext uri="{FF2B5EF4-FFF2-40B4-BE49-F238E27FC236}">
                <a16:creationId xmlns:a16="http://schemas.microsoft.com/office/drawing/2014/main" id="{8BD079B6-41C6-A834-A5DB-4F9F05220037}"/>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1" name="ZoneTexte 10">
            <a:extLst>
              <a:ext uri="{FF2B5EF4-FFF2-40B4-BE49-F238E27FC236}">
                <a16:creationId xmlns:a16="http://schemas.microsoft.com/office/drawing/2014/main" id="{05DE9278-17EF-CCC5-BE58-43ACBDF46D56}"/>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sp>
        <p:nvSpPr>
          <p:cNvPr id="12" name="ZoneTexte 11">
            <a:extLst>
              <a:ext uri="{FF2B5EF4-FFF2-40B4-BE49-F238E27FC236}">
                <a16:creationId xmlns:a16="http://schemas.microsoft.com/office/drawing/2014/main" id="{BCE08B05-4ADB-B99F-5CB1-D4C1EE87BDA4}"/>
              </a:ext>
            </a:extLst>
          </p:cNvPr>
          <p:cNvSpPr txBox="1"/>
          <p:nvPr/>
        </p:nvSpPr>
        <p:spPr>
          <a:xfrm>
            <a:off x="5517352" y="0"/>
            <a:ext cx="1576649" cy="369332"/>
          </a:xfrm>
          <a:prstGeom prst="rect">
            <a:avLst/>
          </a:prstGeom>
          <a:noFill/>
        </p:spPr>
        <p:txBody>
          <a:bodyPr wrap="square" rtlCol="0">
            <a:spAutoFit/>
          </a:bodyPr>
          <a:lstStyle/>
          <a:p>
            <a:r>
              <a:rPr lang="fr-FR" b="1" dirty="0">
                <a:solidFill>
                  <a:schemeClr val="accent1"/>
                </a:solidFill>
              </a:rPr>
              <a:t>3. </a:t>
            </a:r>
            <a:r>
              <a:rPr lang="fr-FR" b="1" u="sng" dirty="0">
                <a:solidFill>
                  <a:schemeClr val="accent1"/>
                </a:solidFill>
              </a:rPr>
              <a:t>RESULTS</a:t>
            </a:r>
          </a:p>
        </p:txBody>
      </p:sp>
      <p:sp>
        <p:nvSpPr>
          <p:cNvPr id="13" name="ZoneTexte 12">
            <a:extLst>
              <a:ext uri="{FF2B5EF4-FFF2-40B4-BE49-F238E27FC236}">
                <a16:creationId xmlns:a16="http://schemas.microsoft.com/office/drawing/2014/main" id="{152ECC1B-A16C-EE7C-1AD2-706D0C156365}"/>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pic>
        <p:nvPicPr>
          <p:cNvPr id="15" name="Graphique 14" descr="Mathématiques contour">
            <a:extLst>
              <a:ext uri="{FF2B5EF4-FFF2-40B4-BE49-F238E27FC236}">
                <a16:creationId xmlns:a16="http://schemas.microsoft.com/office/drawing/2014/main" id="{205EECBF-8C75-DEE0-5CF7-19706AEB986C}"/>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08180" y="745981"/>
            <a:ext cx="736115" cy="736115"/>
          </a:xfrm>
          <a:prstGeom prst="rect">
            <a:avLst/>
          </a:prstGeom>
        </p:spPr>
      </p:pic>
      <p:pic>
        <p:nvPicPr>
          <p:cNvPr id="17" name="Graphique 16" descr="Graphique périodique avec un remplissage uni">
            <a:extLst>
              <a:ext uri="{FF2B5EF4-FFF2-40B4-BE49-F238E27FC236}">
                <a16:creationId xmlns:a16="http://schemas.microsoft.com/office/drawing/2014/main" id="{35B3AECB-15CA-DE9A-C4B5-0868E59955F0}"/>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74233" y="745980"/>
            <a:ext cx="736115" cy="736115"/>
          </a:xfrm>
          <a:prstGeom prst="rect">
            <a:avLst/>
          </a:prstGeom>
        </p:spPr>
      </p:pic>
      <p:sp>
        <p:nvSpPr>
          <p:cNvPr id="18" name="ZoneTexte 17">
            <a:extLst>
              <a:ext uri="{FF2B5EF4-FFF2-40B4-BE49-F238E27FC236}">
                <a16:creationId xmlns:a16="http://schemas.microsoft.com/office/drawing/2014/main" id="{A38ACB3E-F3F5-F2EE-4E85-838DDF2D9549}"/>
              </a:ext>
            </a:extLst>
          </p:cNvPr>
          <p:cNvSpPr txBox="1"/>
          <p:nvPr/>
        </p:nvSpPr>
        <p:spPr>
          <a:xfrm>
            <a:off x="4580464" y="929371"/>
            <a:ext cx="3657600" cy="369332"/>
          </a:xfrm>
          <a:prstGeom prst="rect">
            <a:avLst/>
          </a:prstGeom>
          <a:noFill/>
        </p:spPr>
        <p:txBody>
          <a:bodyPr wrap="square" rtlCol="0">
            <a:spAutoFit/>
          </a:bodyPr>
          <a:lstStyle/>
          <a:p>
            <a:pPr algn="ctr"/>
            <a:r>
              <a:rPr lang="fr-FR" b="1" dirty="0"/>
              <a:t>ANALYTIC STRATEGY</a:t>
            </a:r>
          </a:p>
        </p:txBody>
      </p:sp>
      <p:pic>
        <p:nvPicPr>
          <p:cNvPr id="19" name="Graphique 18" descr="Badge 1 avec un remplissage uni">
            <a:extLst>
              <a:ext uri="{FF2B5EF4-FFF2-40B4-BE49-F238E27FC236}">
                <a16:creationId xmlns:a16="http://schemas.microsoft.com/office/drawing/2014/main" id="{22905DF0-8928-EF8A-1D7D-C9E77CA96B83}"/>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482969" y="1784314"/>
            <a:ext cx="457200" cy="457200"/>
          </a:xfrm>
          <a:prstGeom prst="rect">
            <a:avLst/>
          </a:prstGeom>
        </p:spPr>
      </p:pic>
      <p:pic>
        <p:nvPicPr>
          <p:cNvPr id="20" name="Graphique 19" descr="Badge avec un remplissage uni">
            <a:extLst>
              <a:ext uri="{FF2B5EF4-FFF2-40B4-BE49-F238E27FC236}">
                <a16:creationId xmlns:a16="http://schemas.microsoft.com/office/drawing/2014/main" id="{3C5CAAC9-7613-5985-0758-F850C6D3A11B}"/>
              </a:ext>
            </a:extLst>
          </p:cNvPr>
          <p:cNvPicPr>
            <a:picLocks noChangeAspect="1"/>
          </p:cNvPicPr>
          <p:nvPr/>
        </p:nvPicPr>
        <p:blipFill>
          <a:blip r:embed="rId12" cstate="hq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867399" y="3965605"/>
            <a:ext cx="457201" cy="457201"/>
          </a:xfrm>
          <a:prstGeom prst="rect">
            <a:avLst/>
          </a:prstGeom>
        </p:spPr>
      </p:pic>
      <p:pic>
        <p:nvPicPr>
          <p:cNvPr id="21" name="Graphique 20" descr="Badge 3 avec un remplissage uni">
            <a:extLst>
              <a:ext uri="{FF2B5EF4-FFF2-40B4-BE49-F238E27FC236}">
                <a16:creationId xmlns:a16="http://schemas.microsoft.com/office/drawing/2014/main" id="{13B74278-26A4-DAC5-1529-A1E9952C6749}"/>
              </a:ext>
            </a:extLst>
          </p:cNvPr>
          <p:cNvPicPr>
            <a:picLocks noChangeAspect="1"/>
          </p:cNvPicPr>
          <p:nvPr/>
        </p:nvPicPr>
        <p:blipFill>
          <a:blip r:embed="rId14" cstate="hq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499854" y="1665485"/>
            <a:ext cx="457200" cy="457200"/>
          </a:xfrm>
          <a:prstGeom prst="rect">
            <a:avLst/>
          </a:prstGeom>
        </p:spPr>
      </p:pic>
      <p:sp>
        <p:nvSpPr>
          <p:cNvPr id="25" name="Rectangle : coins arrondis 24">
            <a:extLst>
              <a:ext uri="{FF2B5EF4-FFF2-40B4-BE49-F238E27FC236}">
                <a16:creationId xmlns:a16="http://schemas.microsoft.com/office/drawing/2014/main" id="{215222B9-4F06-E900-6BFF-A648F02C9288}"/>
              </a:ext>
            </a:extLst>
          </p:cNvPr>
          <p:cNvSpPr/>
          <p:nvPr/>
        </p:nvSpPr>
        <p:spPr>
          <a:xfrm>
            <a:off x="1013985" y="2337553"/>
            <a:ext cx="3395168" cy="1382493"/>
          </a:xfrm>
          <a:prstGeom prst="roundRect">
            <a:avLst/>
          </a:prstGeom>
          <a:solidFill>
            <a:schemeClr val="bg1">
              <a:alpha val="56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err="1">
                <a:solidFill>
                  <a:schemeClr val="accent1"/>
                </a:solidFill>
              </a:rPr>
              <a:t>Normality</a:t>
            </a:r>
            <a:r>
              <a:rPr lang="fr-FR" sz="2400" dirty="0">
                <a:solidFill>
                  <a:schemeClr val="accent1"/>
                </a:solidFill>
              </a:rPr>
              <a:t> of the distribution</a:t>
            </a:r>
          </a:p>
          <a:p>
            <a:pPr algn="ctr"/>
            <a:r>
              <a:rPr lang="fr-FR" sz="2400" dirty="0">
                <a:solidFill>
                  <a:schemeClr val="accent1"/>
                </a:solidFill>
              </a:rPr>
              <a:t>Shapiro-</a:t>
            </a:r>
            <a:r>
              <a:rPr lang="fr-FR" sz="2400" dirty="0" err="1">
                <a:solidFill>
                  <a:schemeClr val="accent1"/>
                </a:solidFill>
              </a:rPr>
              <a:t>Wilk</a:t>
            </a:r>
            <a:r>
              <a:rPr lang="fr-FR" sz="2400" dirty="0">
                <a:solidFill>
                  <a:schemeClr val="accent1"/>
                </a:solidFill>
              </a:rPr>
              <a:t> test</a:t>
            </a:r>
          </a:p>
        </p:txBody>
      </p:sp>
      <p:sp>
        <p:nvSpPr>
          <p:cNvPr id="26" name="Rectangle : coins arrondis 25">
            <a:extLst>
              <a:ext uri="{FF2B5EF4-FFF2-40B4-BE49-F238E27FC236}">
                <a16:creationId xmlns:a16="http://schemas.microsoft.com/office/drawing/2014/main" id="{2558104D-3E92-C1B9-1BFE-0534744A3436}"/>
              </a:ext>
            </a:extLst>
          </p:cNvPr>
          <p:cNvSpPr/>
          <p:nvPr/>
        </p:nvSpPr>
        <p:spPr>
          <a:xfrm>
            <a:off x="4398416" y="4518845"/>
            <a:ext cx="3395168" cy="1501322"/>
          </a:xfrm>
          <a:prstGeom prst="round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err="1">
                <a:solidFill>
                  <a:schemeClr val="accent1"/>
                </a:solidFill>
              </a:rPr>
              <a:t>ANalysis</a:t>
            </a:r>
            <a:r>
              <a:rPr lang="fr-FR" sz="2400" dirty="0">
                <a:solidFill>
                  <a:schemeClr val="accent1"/>
                </a:solidFill>
              </a:rPr>
              <a:t> Of </a:t>
            </a:r>
            <a:r>
              <a:rPr lang="fr-FR" sz="2400" dirty="0" err="1">
                <a:solidFill>
                  <a:schemeClr val="accent1"/>
                </a:solidFill>
              </a:rPr>
              <a:t>VAriance</a:t>
            </a:r>
            <a:r>
              <a:rPr lang="fr-FR" sz="2400" dirty="0">
                <a:solidFill>
                  <a:schemeClr val="accent1"/>
                </a:solidFill>
              </a:rPr>
              <a:t> </a:t>
            </a:r>
          </a:p>
          <a:p>
            <a:pPr algn="ctr"/>
            <a:r>
              <a:rPr lang="fr-FR" sz="2400" dirty="0">
                <a:solidFill>
                  <a:schemeClr val="accent1"/>
                </a:solidFill>
              </a:rPr>
              <a:t>One-</a:t>
            </a:r>
            <a:r>
              <a:rPr lang="fr-FR" sz="2400" dirty="0" err="1">
                <a:solidFill>
                  <a:schemeClr val="accent1"/>
                </a:solidFill>
              </a:rPr>
              <a:t>way</a:t>
            </a:r>
            <a:r>
              <a:rPr lang="fr-FR" sz="2400" dirty="0">
                <a:solidFill>
                  <a:schemeClr val="accent1"/>
                </a:solidFill>
              </a:rPr>
              <a:t> ANOVA </a:t>
            </a:r>
            <a:r>
              <a:rPr lang="fr-FR" sz="2400" dirty="0" err="1">
                <a:solidFill>
                  <a:schemeClr val="accent1"/>
                </a:solidFill>
              </a:rPr>
              <a:t>determine</a:t>
            </a:r>
            <a:r>
              <a:rPr lang="fr-FR" sz="2400" dirty="0">
                <a:solidFill>
                  <a:schemeClr val="accent1"/>
                </a:solidFill>
              </a:rPr>
              <a:t> affect </a:t>
            </a:r>
            <a:r>
              <a:rPr lang="fr-FR" sz="2400" dirty="0" err="1">
                <a:solidFill>
                  <a:schemeClr val="accent1"/>
                </a:solidFill>
              </a:rPr>
              <a:t>differences</a:t>
            </a:r>
            <a:r>
              <a:rPr lang="fr-FR" sz="2400" dirty="0">
                <a:solidFill>
                  <a:schemeClr val="accent1"/>
                </a:solidFill>
              </a:rPr>
              <a:t> in sports</a:t>
            </a:r>
          </a:p>
        </p:txBody>
      </p:sp>
      <p:sp>
        <p:nvSpPr>
          <p:cNvPr id="27" name="Rectangle : coins arrondis 26">
            <a:extLst>
              <a:ext uri="{FF2B5EF4-FFF2-40B4-BE49-F238E27FC236}">
                <a16:creationId xmlns:a16="http://schemas.microsoft.com/office/drawing/2014/main" id="{30540EDD-689F-F18C-8062-0C6F75F9CC7D}"/>
              </a:ext>
            </a:extLst>
          </p:cNvPr>
          <p:cNvSpPr/>
          <p:nvPr/>
        </p:nvSpPr>
        <p:spPr>
          <a:xfrm>
            <a:off x="7876287" y="2218724"/>
            <a:ext cx="3395168" cy="1501322"/>
          </a:xfrm>
          <a:prstGeom prst="round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1"/>
                </a:solidFill>
              </a:rPr>
              <a:t>Post-hoc test</a:t>
            </a:r>
          </a:p>
          <a:p>
            <a:pPr algn="ctr"/>
            <a:r>
              <a:rPr lang="fr-FR" sz="2400" dirty="0" err="1">
                <a:solidFill>
                  <a:schemeClr val="accent1"/>
                </a:solidFill>
              </a:rPr>
              <a:t>Benjamini-Hochberg</a:t>
            </a:r>
            <a:endParaRPr lang="fr-FR" sz="2400" dirty="0">
              <a:solidFill>
                <a:schemeClr val="accent1"/>
              </a:solidFill>
            </a:endParaRPr>
          </a:p>
        </p:txBody>
      </p:sp>
    </p:spTree>
    <p:extLst>
      <p:ext uri="{BB962C8B-B14F-4D97-AF65-F5344CB8AC3E}">
        <p14:creationId xmlns:p14="http://schemas.microsoft.com/office/powerpoint/2010/main" val="112027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RFO - forme, santé, bien-être - Découvrez nos outils et conseils">
            <a:extLst>
              <a:ext uri="{FF2B5EF4-FFF2-40B4-BE49-F238E27FC236}">
                <a16:creationId xmlns:a16="http://schemas.microsoft.com/office/drawing/2014/main" id="{F4999277-4D1D-87ED-DEDA-5D88F5FD56B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694D8BB6-F891-3D3C-7506-62194AAFC3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584ED9D0-571A-467C-14EC-8EBAEC6995B9}"/>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7" name="ZoneTexte 6">
            <a:extLst>
              <a:ext uri="{FF2B5EF4-FFF2-40B4-BE49-F238E27FC236}">
                <a16:creationId xmlns:a16="http://schemas.microsoft.com/office/drawing/2014/main" id="{A33FC4AB-B56D-D129-AA7A-9CB552081FFA}"/>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8" name="ZoneTexte 7">
            <a:extLst>
              <a:ext uri="{FF2B5EF4-FFF2-40B4-BE49-F238E27FC236}">
                <a16:creationId xmlns:a16="http://schemas.microsoft.com/office/drawing/2014/main" id="{5DCBE0B7-0441-3606-4E33-6CF077402032}"/>
              </a:ext>
            </a:extLst>
          </p:cNvPr>
          <p:cNvSpPr txBox="1"/>
          <p:nvPr/>
        </p:nvSpPr>
        <p:spPr>
          <a:xfrm>
            <a:off x="5517352" y="0"/>
            <a:ext cx="1576649" cy="369332"/>
          </a:xfrm>
          <a:prstGeom prst="rect">
            <a:avLst/>
          </a:prstGeom>
          <a:noFill/>
        </p:spPr>
        <p:txBody>
          <a:bodyPr wrap="square" rtlCol="0">
            <a:spAutoFit/>
          </a:bodyPr>
          <a:lstStyle/>
          <a:p>
            <a:r>
              <a:rPr lang="fr-FR" b="1" dirty="0">
                <a:solidFill>
                  <a:schemeClr val="accent1"/>
                </a:solidFill>
              </a:rPr>
              <a:t>3. </a:t>
            </a:r>
            <a:r>
              <a:rPr lang="fr-FR" b="1" u="sng" dirty="0">
                <a:solidFill>
                  <a:schemeClr val="accent1"/>
                </a:solidFill>
              </a:rPr>
              <a:t>RESULTS</a:t>
            </a:r>
          </a:p>
        </p:txBody>
      </p:sp>
      <p:sp>
        <p:nvSpPr>
          <p:cNvPr id="9" name="ZoneTexte 8">
            <a:extLst>
              <a:ext uri="{FF2B5EF4-FFF2-40B4-BE49-F238E27FC236}">
                <a16:creationId xmlns:a16="http://schemas.microsoft.com/office/drawing/2014/main" id="{890AF67A-CBF0-1883-C609-C268821A21AE}"/>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0" name="ZoneTexte 9">
            <a:extLst>
              <a:ext uri="{FF2B5EF4-FFF2-40B4-BE49-F238E27FC236}">
                <a16:creationId xmlns:a16="http://schemas.microsoft.com/office/drawing/2014/main" id="{79D16326-486B-B80E-20CF-C1A429E7A641}"/>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pic>
        <p:nvPicPr>
          <p:cNvPr id="12" name="Image 11" descr="Une image contenant table&#10;&#10;Description générée automatiquement">
            <a:extLst>
              <a:ext uri="{FF2B5EF4-FFF2-40B4-BE49-F238E27FC236}">
                <a16:creationId xmlns:a16="http://schemas.microsoft.com/office/drawing/2014/main" id="{6E7B3412-B841-9F41-6251-E57C9ADA7A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2276" y="1805313"/>
            <a:ext cx="6271423" cy="3898121"/>
          </a:xfrm>
          <a:prstGeom prst="rect">
            <a:avLst/>
          </a:prstGeom>
        </p:spPr>
      </p:pic>
      <p:sp>
        <p:nvSpPr>
          <p:cNvPr id="13" name="ZoneTexte 12">
            <a:extLst>
              <a:ext uri="{FF2B5EF4-FFF2-40B4-BE49-F238E27FC236}">
                <a16:creationId xmlns:a16="http://schemas.microsoft.com/office/drawing/2014/main" id="{CF5CA34C-F1EB-04E1-2B55-FD55641CEF1C}"/>
              </a:ext>
            </a:extLst>
          </p:cNvPr>
          <p:cNvSpPr txBox="1"/>
          <p:nvPr/>
        </p:nvSpPr>
        <p:spPr>
          <a:xfrm>
            <a:off x="1575277" y="1050831"/>
            <a:ext cx="5658422" cy="646331"/>
          </a:xfrm>
          <a:prstGeom prst="rect">
            <a:avLst/>
          </a:prstGeom>
          <a:noFill/>
        </p:spPr>
        <p:txBody>
          <a:bodyPr wrap="square" rtlCol="0">
            <a:spAutoFit/>
          </a:bodyPr>
          <a:lstStyle/>
          <a:p>
            <a:pPr algn="ctr"/>
            <a:r>
              <a:rPr lang="fr-FR" b="1" dirty="0"/>
              <a:t>Figure 1.</a:t>
            </a:r>
            <a:r>
              <a:rPr lang="fr-FR" dirty="0"/>
              <a:t> </a:t>
            </a:r>
            <a:r>
              <a:rPr lang="fr-FR" dirty="0" err="1"/>
              <a:t>Negative</a:t>
            </a:r>
            <a:r>
              <a:rPr lang="fr-FR" dirty="0"/>
              <a:t> and positive affects </a:t>
            </a:r>
            <a:r>
              <a:rPr lang="fr-FR" dirty="0" err="1"/>
              <a:t>among</a:t>
            </a:r>
            <a:r>
              <a:rPr lang="fr-FR" dirty="0"/>
              <a:t> the </a:t>
            </a:r>
            <a:r>
              <a:rPr lang="fr-FR" dirty="0" err="1"/>
              <a:t>most</a:t>
            </a:r>
            <a:r>
              <a:rPr lang="fr-FR" dirty="0"/>
              <a:t> </a:t>
            </a:r>
            <a:r>
              <a:rPr lang="fr-FR" dirty="0" err="1"/>
              <a:t>practiced</a:t>
            </a:r>
            <a:r>
              <a:rPr lang="fr-FR" dirty="0"/>
              <a:t> French sports club </a:t>
            </a:r>
            <a:r>
              <a:rPr lang="fr-FR" dirty="0" err="1"/>
              <a:t>memberships</a:t>
            </a:r>
            <a:endParaRPr lang="fr-FR" dirty="0"/>
          </a:p>
        </p:txBody>
      </p:sp>
      <p:sp>
        <p:nvSpPr>
          <p:cNvPr id="14" name="ZoneTexte 13">
            <a:extLst>
              <a:ext uri="{FF2B5EF4-FFF2-40B4-BE49-F238E27FC236}">
                <a16:creationId xmlns:a16="http://schemas.microsoft.com/office/drawing/2014/main" id="{F97B9AE5-1CA4-3D67-A0CC-09B652F530E6}"/>
              </a:ext>
            </a:extLst>
          </p:cNvPr>
          <p:cNvSpPr txBox="1"/>
          <p:nvPr/>
        </p:nvSpPr>
        <p:spPr>
          <a:xfrm>
            <a:off x="7907968" y="1417849"/>
            <a:ext cx="2842952" cy="461665"/>
          </a:xfrm>
          <a:prstGeom prst="rect">
            <a:avLst/>
          </a:prstGeom>
          <a:noFill/>
        </p:spPr>
        <p:txBody>
          <a:bodyPr wrap="square" rtlCol="0">
            <a:spAutoFit/>
          </a:bodyPr>
          <a:lstStyle/>
          <a:p>
            <a:pPr algn="ctr"/>
            <a:r>
              <a:rPr lang="fr-FR" sz="2400" b="1" dirty="0">
                <a:solidFill>
                  <a:srgbClr val="00B050"/>
                </a:solidFill>
              </a:rPr>
              <a:t>+++</a:t>
            </a:r>
          </a:p>
        </p:txBody>
      </p:sp>
      <p:sp>
        <p:nvSpPr>
          <p:cNvPr id="15" name="ZoneTexte 14">
            <a:extLst>
              <a:ext uri="{FF2B5EF4-FFF2-40B4-BE49-F238E27FC236}">
                <a16:creationId xmlns:a16="http://schemas.microsoft.com/office/drawing/2014/main" id="{6426804B-1760-123C-D307-80D6B6664E7C}"/>
              </a:ext>
            </a:extLst>
          </p:cNvPr>
          <p:cNvSpPr txBox="1"/>
          <p:nvPr/>
        </p:nvSpPr>
        <p:spPr>
          <a:xfrm>
            <a:off x="7920418" y="3536499"/>
            <a:ext cx="2842952" cy="461665"/>
          </a:xfrm>
          <a:prstGeom prst="rect">
            <a:avLst/>
          </a:prstGeom>
          <a:noFill/>
        </p:spPr>
        <p:txBody>
          <a:bodyPr wrap="square" rtlCol="0">
            <a:spAutoFit/>
          </a:bodyPr>
          <a:lstStyle/>
          <a:p>
            <a:pPr algn="ctr"/>
            <a:r>
              <a:rPr lang="fr-FR" sz="2400" b="1" dirty="0">
                <a:solidFill>
                  <a:srgbClr val="FF0000"/>
                </a:solidFill>
              </a:rPr>
              <a:t>---</a:t>
            </a:r>
          </a:p>
        </p:txBody>
      </p:sp>
      <p:pic>
        <p:nvPicPr>
          <p:cNvPr id="20" name="Image 19">
            <a:extLst>
              <a:ext uri="{FF2B5EF4-FFF2-40B4-BE49-F238E27FC236}">
                <a16:creationId xmlns:a16="http://schemas.microsoft.com/office/drawing/2014/main" id="{811CD3E4-A187-2709-2A5F-77BEA24EA2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pic>
        <p:nvPicPr>
          <p:cNvPr id="21" name="Graphique 20" descr="Cage de foot avec un remplissage uni">
            <a:extLst>
              <a:ext uri="{FF2B5EF4-FFF2-40B4-BE49-F238E27FC236}">
                <a16:creationId xmlns:a16="http://schemas.microsoft.com/office/drawing/2014/main" id="{34FBDFC7-3FCD-07EE-8E81-DC91B8E9E29F}"/>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759324" y="2010040"/>
            <a:ext cx="789149" cy="789149"/>
          </a:xfrm>
          <a:prstGeom prst="rect">
            <a:avLst/>
          </a:prstGeom>
        </p:spPr>
      </p:pic>
      <p:pic>
        <p:nvPicPr>
          <p:cNvPr id="22" name="Graphique 21" descr="Courir avec un remplissage uni">
            <a:extLst>
              <a:ext uri="{FF2B5EF4-FFF2-40B4-BE49-F238E27FC236}">
                <a16:creationId xmlns:a16="http://schemas.microsoft.com/office/drawing/2014/main" id="{B07084D6-8593-D575-73FC-491EC518D3B4}"/>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495433" y="1465837"/>
            <a:ext cx="474957" cy="474957"/>
          </a:xfrm>
          <a:prstGeom prst="rect">
            <a:avLst/>
          </a:prstGeom>
        </p:spPr>
      </p:pic>
      <p:pic>
        <p:nvPicPr>
          <p:cNvPr id="3" name="Graphique 2" descr="Obstacle avec un remplissage uni">
            <a:extLst>
              <a:ext uri="{FF2B5EF4-FFF2-40B4-BE49-F238E27FC236}">
                <a16:creationId xmlns:a16="http://schemas.microsoft.com/office/drawing/2014/main" id="{44F17A60-1642-AD83-D6E8-6F9ED24465C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853765" y="1486096"/>
            <a:ext cx="474958" cy="474958"/>
          </a:xfrm>
          <a:prstGeom prst="rect">
            <a:avLst/>
          </a:prstGeom>
        </p:spPr>
      </p:pic>
      <p:pic>
        <p:nvPicPr>
          <p:cNvPr id="25" name="Graphique 24" descr="Cheval avec un remplissage uni">
            <a:extLst>
              <a:ext uri="{FF2B5EF4-FFF2-40B4-BE49-F238E27FC236}">
                <a16:creationId xmlns:a16="http://schemas.microsoft.com/office/drawing/2014/main" id="{9859B8C8-D358-F92B-8A18-E2B33CF80EDC}"/>
              </a:ext>
            </a:extLst>
          </p:cNvPr>
          <p:cNvPicPr>
            <a:picLocks noChangeAspect="1"/>
          </p:cNvPicPr>
          <p:nvPr/>
        </p:nvPicPr>
        <p:blipFill>
          <a:blip r:embed="rId13" cstate="hq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759324" y="3536830"/>
            <a:ext cx="641866" cy="641866"/>
          </a:xfrm>
          <a:prstGeom prst="rect">
            <a:avLst/>
          </a:prstGeom>
        </p:spPr>
      </p:pic>
      <p:pic>
        <p:nvPicPr>
          <p:cNvPr id="26" name="Graphique 25" descr="Gant de boxe avec un remplissage uni">
            <a:extLst>
              <a:ext uri="{FF2B5EF4-FFF2-40B4-BE49-F238E27FC236}">
                <a16:creationId xmlns:a16="http://schemas.microsoft.com/office/drawing/2014/main" id="{97828D8D-B404-417A-F942-645319D6A399}"/>
              </a:ext>
            </a:extLst>
          </p:cNvPr>
          <p:cNvPicPr>
            <a:picLocks noChangeAspect="1"/>
          </p:cNvPicPr>
          <p:nvPr/>
        </p:nvPicPr>
        <p:blipFill>
          <a:blip r:embed="rId15" cstate="hq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487526" y="3575192"/>
            <a:ext cx="603504" cy="603504"/>
          </a:xfrm>
          <a:prstGeom prst="rect">
            <a:avLst/>
          </a:prstGeom>
        </p:spPr>
      </p:pic>
      <p:pic>
        <p:nvPicPr>
          <p:cNvPr id="27" name="Graphique 26" descr="Danse contour">
            <a:extLst>
              <a:ext uri="{FF2B5EF4-FFF2-40B4-BE49-F238E27FC236}">
                <a16:creationId xmlns:a16="http://schemas.microsoft.com/office/drawing/2014/main" id="{C9831D9D-F01B-824D-B183-F47DE2A1C330}"/>
              </a:ext>
            </a:extLst>
          </p:cNvPr>
          <p:cNvPicPr>
            <a:picLocks noChangeAspect="1"/>
          </p:cNvPicPr>
          <p:nvPr/>
        </p:nvPicPr>
        <p:blipFill>
          <a:blip r:embed="rId17" cstate="hq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759324" y="4317187"/>
            <a:ext cx="565297" cy="565297"/>
          </a:xfrm>
          <a:prstGeom prst="rect">
            <a:avLst/>
          </a:prstGeom>
        </p:spPr>
      </p:pic>
      <p:pic>
        <p:nvPicPr>
          <p:cNvPr id="28" name="Graphique 27" descr="Badminton contour">
            <a:extLst>
              <a:ext uri="{FF2B5EF4-FFF2-40B4-BE49-F238E27FC236}">
                <a16:creationId xmlns:a16="http://schemas.microsoft.com/office/drawing/2014/main" id="{1AC22EF8-EAEB-D391-CAFE-DAF5B0AF971E}"/>
              </a:ext>
            </a:extLst>
          </p:cNvPr>
          <p:cNvPicPr>
            <a:picLocks noChangeAspect="1"/>
          </p:cNvPicPr>
          <p:nvPr/>
        </p:nvPicPr>
        <p:blipFill>
          <a:blip r:embed="rId19" cstate="hq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0487526" y="4317187"/>
            <a:ext cx="551688" cy="551688"/>
          </a:xfrm>
          <a:prstGeom prst="rect">
            <a:avLst/>
          </a:prstGeom>
        </p:spPr>
      </p:pic>
    </p:spTree>
    <p:extLst>
      <p:ext uri="{BB962C8B-B14F-4D97-AF65-F5344CB8AC3E}">
        <p14:creationId xmlns:p14="http://schemas.microsoft.com/office/powerpoint/2010/main" val="303620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RFO - forme, santé, bien-être - Découvrez nos outils et conseils">
            <a:extLst>
              <a:ext uri="{FF2B5EF4-FFF2-40B4-BE49-F238E27FC236}">
                <a16:creationId xmlns:a16="http://schemas.microsoft.com/office/drawing/2014/main" id="{F4999277-4D1D-87ED-DEDA-5D88F5FD56B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694D8BB6-F891-3D3C-7506-62194AAFC3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584ED9D0-571A-467C-14EC-8EBAEC6995B9}"/>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7" name="ZoneTexte 6">
            <a:extLst>
              <a:ext uri="{FF2B5EF4-FFF2-40B4-BE49-F238E27FC236}">
                <a16:creationId xmlns:a16="http://schemas.microsoft.com/office/drawing/2014/main" id="{A33FC4AB-B56D-D129-AA7A-9CB552081FFA}"/>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8" name="ZoneTexte 7">
            <a:extLst>
              <a:ext uri="{FF2B5EF4-FFF2-40B4-BE49-F238E27FC236}">
                <a16:creationId xmlns:a16="http://schemas.microsoft.com/office/drawing/2014/main" id="{5DCBE0B7-0441-3606-4E33-6CF077402032}"/>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9" name="ZoneTexte 8">
            <a:extLst>
              <a:ext uri="{FF2B5EF4-FFF2-40B4-BE49-F238E27FC236}">
                <a16:creationId xmlns:a16="http://schemas.microsoft.com/office/drawing/2014/main" id="{890AF67A-CBF0-1883-C609-C268821A21AE}"/>
              </a:ext>
            </a:extLst>
          </p:cNvPr>
          <p:cNvSpPr txBox="1"/>
          <p:nvPr/>
        </p:nvSpPr>
        <p:spPr>
          <a:xfrm>
            <a:off x="7233699" y="0"/>
            <a:ext cx="1576649" cy="369332"/>
          </a:xfrm>
          <a:prstGeom prst="rect">
            <a:avLst/>
          </a:prstGeom>
          <a:noFill/>
        </p:spPr>
        <p:txBody>
          <a:bodyPr wrap="square" rtlCol="0">
            <a:spAutoFit/>
          </a:bodyPr>
          <a:lstStyle/>
          <a:p>
            <a:r>
              <a:rPr lang="fr-FR" b="1" dirty="0">
                <a:solidFill>
                  <a:schemeClr val="accent2"/>
                </a:solidFill>
              </a:rPr>
              <a:t>4. </a:t>
            </a:r>
            <a:r>
              <a:rPr lang="fr-FR" b="1" u="sng" dirty="0">
                <a:solidFill>
                  <a:schemeClr val="accent2"/>
                </a:solidFill>
              </a:rPr>
              <a:t>DISCUSSION</a:t>
            </a:r>
          </a:p>
        </p:txBody>
      </p:sp>
      <p:sp>
        <p:nvSpPr>
          <p:cNvPr id="10" name="ZoneTexte 9">
            <a:extLst>
              <a:ext uri="{FF2B5EF4-FFF2-40B4-BE49-F238E27FC236}">
                <a16:creationId xmlns:a16="http://schemas.microsoft.com/office/drawing/2014/main" id="{79D16326-486B-B80E-20CF-C1A429E7A641}"/>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pic>
        <p:nvPicPr>
          <p:cNvPr id="20" name="Image 19">
            <a:extLst>
              <a:ext uri="{FF2B5EF4-FFF2-40B4-BE49-F238E27FC236}">
                <a16:creationId xmlns:a16="http://schemas.microsoft.com/office/drawing/2014/main" id="{811CD3E4-A187-2709-2A5F-77BEA24EA2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2" name="ZoneTexte 1">
            <a:extLst>
              <a:ext uri="{FF2B5EF4-FFF2-40B4-BE49-F238E27FC236}">
                <a16:creationId xmlns:a16="http://schemas.microsoft.com/office/drawing/2014/main" id="{B1B02BAA-3626-2013-36AC-4B54B90632BA}"/>
              </a:ext>
            </a:extLst>
          </p:cNvPr>
          <p:cNvSpPr txBox="1"/>
          <p:nvPr/>
        </p:nvSpPr>
        <p:spPr>
          <a:xfrm>
            <a:off x="4404360" y="926869"/>
            <a:ext cx="3383280" cy="369332"/>
          </a:xfrm>
          <a:prstGeom prst="rect">
            <a:avLst/>
          </a:prstGeom>
          <a:noFill/>
        </p:spPr>
        <p:txBody>
          <a:bodyPr wrap="square" rtlCol="0">
            <a:spAutoFit/>
          </a:bodyPr>
          <a:lstStyle/>
          <a:p>
            <a:pPr algn="ctr"/>
            <a:r>
              <a:rPr lang="fr-FR" b="1" dirty="0"/>
              <a:t>SPORTS CLUB PARTICIPATION</a:t>
            </a:r>
          </a:p>
        </p:txBody>
      </p:sp>
      <p:sp>
        <p:nvSpPr>
          <p:cNvPr id="3" name="ZoneTexte 2">
            <a:extLst>
              <a:ext uri="{FF2B5EF4-FFF2-40B4-BE49-F238E27FC236}">
                <a16:creationId xmlns:a16="http://schemas.microsoft.com/office/drawing/2014/main" id="{638815FC-389B-1924-F47C-29655386CE03}"/>
              </a:ext>
            </a:extLst>
          </p:cNvPr>
          <p:cNvSpPr txBox="1"/>
          <p:nvPr/>
        </p:nvSpPr>
        <p:spPr>
          <a:xfrm>
            <a:off x="266007" y="1554480"/>
            <a:ext cx="11853301" cy="369332"/>
          </a:xfrm>
          <a:prstGeom prst="rect">
            <a:avLst/>
          </a:prstGeom>
          <a:noFill/>
        </p:spPr>
        <p:txBody>
          <a:bodyPr wrap="square" rtlCol="0">
            <a:spAutoFit/>
          </a:bodyPr>
          <a:lstStyle/>
          <a:p>
            <a:pPr algn="ctr"/>
            <a:r>
              <a:rPr lang="fr-FR" dirty="0"/>
              <a:t>Adolescents </a:t>
            </a:r>
            <a:r>
              <a:rPr lang="fr-FR" dirty="0" err="1"/>
              <a:t>who</a:t>
            </a:r>
            <a:r>
              <a:rPr lang="fr-FR" dirty="0"/>
              <a:t> </a:t>
            </a:r>
            <a:r>
              <a:rPr lang="fr-FR" dirty="0" err="1"/>
              <a:t>practised</a:t>
            </a:r>
            <a:r>
              <a:rPr lang="fr-FR" dirty="0"/>
              <a:t> sport in a sports club </a:t>
            </a:r>
            <a:r>
              <a:rPr lang="fr-FR" dirty="0" err="1"/>
              <a:t>reported</a:t>
            </a:r>
            <a:r>
              <a:rPr lang="fr-FR" dirty="0"/>
              <a:t> </a:t>
            </a:r>
            <a:r>
              <a:rPr lang="fr-FR" b="1" dirty="0"/>
              <a:t>more positive affects </a:t>
            </a:r>
            <a:r>
              <a:rPr lang="fr-FR" dirty="0"/>
              <a:t>and </a:t>
            </a:r>
            <a:r>
              <a:rPr lang="fr-FR" b="1" dirty="0" err="1"/>
              <a:t>less</a:t>
            </a:r>
            <a:r>
              <a:rPr lang="fr-FR" b="1" dirty="0"/>
              <a:t> </a:t>
            </a:r>
            <a:r>
              <a:rPr lang="fr-FR" b="1" dirty="0" err="1"/>
              <a:t>negative</a:t>
            </a:r>
            <a:r>
              <a:rPr lang="fr-FR" b="1" dirty="0"/>
              <a:t> </a:t>
            </a:r>
            <a:r>
              <a:rPr lang="fr-FR" b="1" dirty="0" err="1"/>
              <a:t>ones</a:t>
            </a:r>
            <a:endParaRPr lang="fr-FR" dirty="0"/>
          </a:p>
        </p:txBody>
      </p:sp>
      <p:sp>
        <p:nvSpPr>
          <p:cNvPr id="11" name="Rectangle 10">
            <a:extLst>
              <a:ext uri="{FF2B5EF4-FFF2-40B4-BE49-F238E27FC236}">
                <a16:creationId xmlns:a16="http://schemas.microsoft.com/office/drawing/2014/main" id="{D7A4533B-CE73-5322-A085-A23754D21200}"/>
              </a:ext>
            </a:extLst>
          </p:cNvPr>
          <p:cNvSpPr/>
          <p:nvPr/>
        </p:nvSpPr>
        <p:spPr>
          <a:xfrm>
            <a:off x="6305676" y="2475117"/>
            <a:ext cx="4070823" cy="8778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err="1">
                <a:solidFill>
                  <a:schemeClr val="accent2"/>
                </a:solidFill>
              </a:rPr>
              <a:t>Opportunities</a:t>
            </a:r>
            <a:r>
              <a:rPr lang="fr-FR" b="1" dirty="0">
                <a:solidFill>
                  <a:schemeClr val="accent2"/>
                </a:solidFill>
              </a:rPr>
              <a:t> to </a:t>
            </a:r>
            <a:r>
              <a:rPr lang="fr-FR" b="1" dirty="0" err="1">
                <a:solidFill>
                  <a:schemeClr val="accent2"/>
                </a:solidFill>
              </a:rPr>
              <a:t>build</a:t>
            </a:r>
            <a:r>
              <a:rPr lang="fr-FR" b="1" dirty="0">
                <a:solidFill>
                  <a:schemeClr val="accent2"/>
                </a:solidFill>
              </a:rPr>
              <a:t>, </a:t>
            </a:r>
            <a:r>
              <a:rPr lang="fr-FR" b="1" dirty="0" err="1">
                <a:solidFill>
                  <a:schemeClr val="accent2"/>
                </a:solidFill>
              </a:rPr>
              <a:t>extend</a:t>
            </a:r>
            <a:r>
              <a:rPr lang="fr-FR" b="1" dirty="0">
                <a:solidFill>
                  <a:schemeClr val="accent2"/>
                </a:solidFill>
              </a:rPr>
              <a:t> and </a:t>
            </a:r>
            <a:r>
              <a:rPr lang="fr-FR" b="1" dirty="0" err="1">
                <a:solidFill>
                  <a:schemeClr val="accent2"/>
                </a:solidFill>
              </a:rPr>
              <a:t>reinforce</a:t>
            </a:r>
            <a:r>
              <a:rPr lang="fr-FR" b="1" dirty="0">
                <a:solidFill>
                  <a:schemeClr val="accent2"/>
                </a:solidFill>
              </a:rPr>
              <a:t> </a:t>
            </a:r>
            <a:r>
              <a:rPr lang="fr-FR" b="1" dirty="0" err="1">
                <a:solidFill>
                  <a:schemeClr val="accent2"/>
                </a:solidFill>
              </a:rPr>
              <a:t>their</a:t>
            </a:r>
            <a:r>
              <a:rPr lang="fr-FR" b="1" dirty="0">
                <a:solidFill>
                  <a:schemeClr val="accent2"/>
                </a:solidFill>
              </a:rPr>
              <a:t> social network</a:t>
            </a:r>
          </a:p>
        </p:txBody>
      </p:sp>
      <p:pic>
        <p:nvPicPr>
          <p:cNvPr id="1026" name="Picture 2" descr="Cover Graphic">
            <a:extLst>
              <a:ext uri="{FF2B5EF4-FFF2-40B4-BE49-F238E27FC236}">
                <a16:creationId xmlns:a16="http://schemas.microsoft.com/office/drawing/2014/main" id="{293E666F-E534-E657-FD0A-BF3AD286EE67}"/>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6305676" y="3860935"/>
            <a:ext cx="616102" cy="877824"/>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FAAD9F4-1F38-5B7C-2EE9-0A9D059730F3}"/>
              </a:ext>
            </a:extLst>
          </p:cNvPr>
          <p:cNvSpPr/>
          <p:nvPr/>
        </p:nvSpPr>
        <p:spPr>
          <a:xfrm>
            <a:off x="6305676" y="3860935"/>
            <a:ext cx="4070823" cy="8778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err="1">
                <a:solidFill>
                  <a:schemeClr val="accent2"/>
                </a:solidFill>
              </a:rPr>
              <a:t>Satisfy</a:t>
            </a:r>
            <a:r>
              <a:rPr lang="fr-FR" b="1" dirty="0">
                <a:solidFill>
                  <a:schemeClr val="accent2"/>
                </a:solidFill>
              </a:rPr>
              <a:t> </a:t>
            </a:r>
            <a:r>
              <a:rPr lang="fr-FR" b="1" dirty="0" err="1">
                <a:solidFill>
                  <a:schemeClr val="accent2"/>
                </a:solidFill>
              </a:rPr>
              <a:t>their</a:t>
            </a:r>
            <a:r>
              <a:rPr lang="fr-FR" b="1" dirty="0">
                <a:solidFill>
                  <a:schemeClr val="accent2"/>
                </a:solidFill>
              </a:rPr>
              <a:t> </a:t>
            </a:r>
            <a:r>
              <a:rPr lang="fr-FR" b="1" dirty="0" err="1">
                <a:solidFill>
                  <a:schemeClr val="accent2"/>
                </a:solidFill>
              </a:rPr>
              <a:t>need</a:t>
            </a:r>
            <a:r>
              <a:rPr lang="fr-FR" b="1" dirty="0">
                <a:solidFill>
                  <a:schemeClr val="accent2"/>
                </a:solidFill>
              </a:rPr>
              <a:t> to </a:t>
            </a:r>
            <a:r>
              <a:rPr lang="fr-FR" b="1" dirty="0" err="1">
                <a:solidFill>
                  <a:schemeClr val="accent2"/>
                </a:solidFill>
              </a:rPr>
              <a:t>belong</a:t>
            </a:r>
            <a:endParaRPr lang="fr-FR" b="1" dirty="0">
              <a:solidFill>
                <a:schemeClr val="accent2"/>
              </a:solidFill>
            </a:endParaRPr>
          </a:p>
        </p:txBody>
      </p:sp>
      <p:sp>
        <p:nvSpPr>
          <p:cNvPr id="13" name="ZoneTexte 12">
            <a:extLst>
              <a:ext uri="{FF2B5EF4-FFF2-40B4-BE49-F238E27FC236}">
                <a16:creationId xmlns:a16="http://schemas.microsoft.com/office/drawing/2014/main" id="{1BD73898-4FEA-42DC-A757-F9BABD41333A}"/>
              </a:ext>
            </a:extLst>
          </p:cNvPr>
          <p:cNvSpPr txBox="1"/>
          <p:nvPr/>
        </p:nvSpPr>
        <p:spPr>
          <a:xfrm>
            <a:off x="3056572" y="2729363"/>
            <a:ext cx="2695575" cy="369332"/>
          </a:xfrm>
          <a:prstGeom prst="rect">
            <a:avLst/>
          </a:prstGeom>
          <a:noFill/>
        </p:spPr>
        <p:txBody>
          <a:bodyPr wrap="square" rtlCol="0">
            <a:spAutoFit/>
          </a:bodyPr>
          <a:lstStyle/>
          <a:p>
            <a:pPr algn="ctr"/>
            <a:r>
              <a:rPr lang="fr-FR" dirty="0" err="1"/>
              <a:t>Howie</a:t>
            </a:r>
            <a:r>
              <a:rPr lang="fr-FR" dirty="0"/>
              <a:t> </a:t>
            </a:r>
            <a:r>
              <a:rPr lang="fr-FR" i="1" dirty="0"/>
              <a:t>et al.</a:t>
            </a:r>
            <a:r>
              <a:rPr lang="fr-FR" dirty="0"/>
              <a:t> (2010)</a:t>
            </a:r>
          </a:p>
        </p:txBody>
      </p:sp>
      <p:sp>
        <p:nvSpPr>
          <p:cNvPr id="18" name="ZoneTexte 17">
            <a:extLst>
              <a:ext uri="{FF2B5EF4-FFF2-40B4-BE49-F238E27FC236}">
                <a16:creationId xmlns:a16="http://schemas.microsoft.com/office/drawing/2014/main" id="{0FBE300B-9EA4-5C11-DAC4-4B0FF52EF24E}"/>
              </a:ext>
            </a:extLst>
          </p:cNvPr>
          <p:cNvSpPr txBox="1"/>
          <p:nvPr/>
        </p:nvSpPr>
        <p:spPr>
          <a:xfrm>
            <a:off x="3056571" y="4115181"/>
            <a:ext cx="2695575" cy="369332"/>
          </a:xfrm>
          <a:prstGeom prst="rect">
            <a:avLst/>
          </a:prstGeom>
          <a:noFill/>
        </p:spPr>
        <p:txBody>
          <a:bodyPr wrap="square" rtlCol="0">
            <a:spAutoFit/>
          </a:bodyPr>
          <a:lstStyle/>
          <a:p>
            <a:pPr algn="ctr"/>
            <a:r>
              <a:rPr lang="fr-FR" dirty="0"/>
              <a:t>Baumeister et Leary (1995)</a:t>
            </a:r>
          </a:p>
        </p:txBody>
      </p:sp>
    </p:spTree>
    <p:extLst>
      <p:ext uri="{BB962C8B-B14F-4D97-AF65-F5344CB8AC3E}">
        <p14:creationId xmlns:p14="http://schemas.microsoft.com/office/powerpoint/2010/main" val="3318664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2AE82AD7-91A1-3114-F12D-1082EF41BA91}"/>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5" name="ZoneTexte 4">
            <a:extLst>
              <a:ext uri="{FF2B5EF4-FFF2-40B4-BE49-F238E27FC236}">
                <a16:creationId xmlns:a16="http://schemas.microsoft.com/office/drawing/2014/main" id="{35C94DF0-FD99-D196-5512-45FB0C6FA364}"/>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6" name="ZoneTexte 5">
            <a:extLst>
              <a:ext uri="{FF2B5EF4-FFF2-40B4-BE49-F238E27FC236}">
                <a16:creationId xmlns:a16="http://schemas.microsoft.com/office/drawing/2014/main" id="{9A34E63F-0851-7A21-1E23-57F3A82F5286}"/>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7" name="ZoneTexte 6">
            <a:extLst>
              <a:ext uri="{FF2B5EF4-FFF2-40B4-BE49-F238E27FC236}">
                <a16:creationId xmlns:a16="http://schemas.microsoft.com/office/drawing/2014/main" id="{29E767E2-ABF4-AF94-DA3B-6A297A70DB70}"/>
              </a:ext>
            </a:extLst>
          </p:cNvPr>
          <p:cNvSpPr txBox="1"/>
          <p:nvPr/>
        </p:nvSpPr>
        <p:spPr>
          <a:xfrm>
            <a:off x="7233699" y="0"/>
            <a:ext cx="1576649" cy="369332"/>
          </a:xfrm>
          <a:prstGeom prst="rect">
            <a:avLst/>
          </a:prstGeom>
          <a:noFill/>
        </p:spPr>
        <p:txBody>
          <a:bodyPr wrap="square" rtlCol="0">
            <a:spAutoFit/>
          </a:bodyPr>
          <a:lstStyle/>
          <a:p>
            <a:r>
              <a:rPr lang="fr-FR" b="1" dirty="0">
                <a:solidFill>
                  <a:schemeClr val="accent2"/>
                </a:solidFill>
              </a:rPr>
              <a:t>4. </a:t>
            </a:r>
            <a:r>
              <a:rPr lang="fr-FR" b="1" u="sng" dirty="0">
                <a:solidFill>
                  <a:schemeClr val="accent2"/>
                </a:solidFill>
              </a:rPr>
              <a:t>DISCUSSION</a:t>
            </a:r>
          </a:p>
        </p:txBody>
      </p:sp>
      <p:sp>
        <p:nvSpPr>
          <p:cNvPr id="8" name="ZoneTexte 7">
            <a:extLst>
              <a:ext uri="{FF2B5EF4-FFF2-40B4-BE49-F238E27FC236}">
                <a16:creationId xmlns:a16="http://schemas.microsoft.com/office/drawing/2014/main" id="{17C56689-EA8D-74CE-BF17-FB0B7D2D6AA3}"/>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pic>
        <p:nvPicPr>
          <p:cNvPr id="9" name="Picture 4" descr="Accueil - Unité de Recherche Pluridisciplinaire Sport, Santé, Société ( URePSSS - ULR 7369)">
            <a:extLst>
              <a:ext uri="{FF2B5EF4-FFF2-40B4-BE49-F238E27FC236}">
                <a16:creationId xmlns:a16="http://schemas.microsoft.com/office/drawing/2014/main" id="{B8755450-258F-4603-B2EB-5E47C5FBFD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RFO - forme, santé, bien-être - Découvrez nos outils et conseils">
            <a:extLst>
              <a:ext uri="{FF2B5EF4-FFF2-40B4-BE49-F238E27FC236}">
                <a16:creationId xmlns:a16="http://schemas.microsoft.com/office/drawing/2014/main" id="{9ED863D4-6D64-9839-8054-D6F5631F25C8}"/>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a:extLst>
              <a:ext uri="{FF2B5EF4-FFF2-40B4-BE49-F238E27FC236}">
                <a16:creationId xmlns:a16="http://schemas.microsoft.com/office/drawing/2014/main" id="{B1D18608-6545-688F-0A71-8A5AEF1AF7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12" name="ZoneTexte 11">
            <a:extLst>
              <a:ext uri="{FF2B5EF4-FFF2-40B4-BE49-F238E27FC236}">
                <a16:creationId xmlns:a16="http://schemas.microsoft.com/office/drawing/2014/main" id="{366BC6C1-8B2A-E030-DB20-D60AF3394D09}"/>
              </a:ext>
            </a:extLst>
          </p:cNvPr>
          <p:cNvSpPr txBox="1"/>
          <p:nvPr/>
        </p:nvSpPr>
        <p:spPr>
          <a:xfrm>
            <a:off x="3868888" y="945157"/>
            <a:ext cx="4221480" cy="369332"/>
          </a:xfrm>
          <a:prstGeom prst="rect">
            <a:avLst/>
          </a:prstGeom>
          <a:noFill/>
        </p:spPr>
        <p:txBody>
          <a:bodyPr wrap="square" rtlCol="0">
            <a:spAutoFit/>
          </a:bodyPr>
          <a:lstStyle/>
          <a:p>
            <a:pPr algn="ctr"/>
            <a:r>
              <a:rPr lang="fr-FR" b="1" dirty="0"/>
              <a:t>SPORTS WITH MORE AFFECTIVE BENEFITS</a:t>
            </a:r>
          </a:p>
        </p:txBody>
      </p:sp>
      <p:pic>
        <p:nvPicPr>
          <p:cNvPr id="14" name="Graphique 13" descr="Courir avec un remplissage uni">
            <a:extLst>
              <a:ext uri="{FF2B5EF4-FFF2-40B4-BE49-F238E27FC236}">
                <a16:creationId xmlns:a16="http://schemas.microsoft.com/office/drawing/2014/main" id="{1EEFC0B1-CCBC-4F3D-E8A7-1BB235550DB4}"/>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131272" y="789248"/>
            <a:ext cx="658368" cy="658368"/>
          </a:xfrm>
          <a:prstGeom prst="rect">
            <a:avLst/>
          </a:prstGeom>
        </p:spPr>
      </p:pic>
      <p:pic>
        <p:nvPicPr>
          <p:cNvPr id="16" name="Graphique 15" descr="Obstacle avec un remplissage uni">
            <a:extLst>
              <a:ext uri="{FF2B5EF4-FFF2-40B4-BE49-F238E27FC236}">
                <a16:creationId xmlns:a16="http://schemas.microsoft.com/office/drawing/2014/main" id="{EA596CE2-359A-D206-C5BC-3DF8C37DF0A1}"/>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90368" y="721391"/>
            <a:ext cx="737616" cy="737616"/>
          </a:xfrm>
          <a:prstGeom prst="rect">
            <a:avLst/>
          </a:prstGeom>
        </p:spPr>
      </p:pic>
      <p:sp>
        <p:nvSpPr>
          <p:cNvPr id="19" name="Rectangle 18">
            <a:extLst>
              <a:ext uri="{FF2B5EF4-FFF2-40B4-BE49-F238E27FC236}">
                <a16:creationId xmlns:a16="http://schemas.microsoft.com/office/drawing/2014/main" id="{5D56C02B-3C39-87E7-A366-475735C2FA96}"/>
              </a:ext>
            </a:extLst>
          </p:cNvPr>
          <p:cNvSpPr/>
          <p:nvPr/>
        </p:nvSpPr>
        <p:spPr>
          <a:xfrm>
            <a:off x="3563685" y="2034832"/>
            <a:ext cx="5064628" cy="57517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accent2"/>
                </a:solidFill>
              </a:rPr>
              <a:t>The </a:t>
            </a:r>
            <a:r>
              <a:rPr lang="fr-FR" b="1" dirty="0" err="1">
                <a:solidFill>
                  <a:schemeClr val="accent2"/>
                </a:solidFill>
              </a:rPr>
              <a:t>result</a:t>
            </a:r>
            <a:r>
              <a:rPr lang="fr-FR" b="1" dirty="0">
                <a:solidFill>
                  <a:schemeClr val="accent2"/>
                </a:solidFill>
              </a:rPr>
              <a:t> </a:t>
            </a:r>
            <a:r>
              <a:rPr lang="fr-FR" b="1" dirty="0" err="1">
                <a:solidFill>
                  <a:schemeClr val="accent2"/>
                </a:solidFill>
              </a:rPr>
              <a:t>is</a:t>
            </a:r>
            <a:r>
              <a:rPr lang="fr-FR" b="1" dirty="0">
                <a:solidFill>
                  <a:schemeClr val="accent2"/>
                </a:solidFill>
              </a:rPr>
              <a:t> </a:t>
            </a:r>
            <a:r>
              <a:rPr lang="fr-FR" b="1" dirty="0" err="1">
                <a:solidFill>
                  <a:schemeClr val="accent2"/>
                </a:solidFill>
              </a:rPr>
              <a:t>surprising</a:t>
            </a:r>
            <a:r>
              <a:rPr lang="fr-FR" b="1" dirty="0">
                <a:solidFill>
                  <a:schemeClr val="accent2"/>
                </a:solidFill>
              </a:rPr>
              <a:t> as </a:t>
            </a:r>
            <a:r>
              <a:rPr lang="fr-FR" b="1" dirty="0" err="1">
                <a:solidFill>
                  <a:schemeClr val="accent2"/>
                </a:solidFill>
              </a:rPr>
              <a:t>it</a:t>
            </a:r>
            <a:r>
              <a:rPr lang="fr-FR" b="1" dirty="0">
                <a:solidFill>
                  <a:schemeClr val="accent2"/>
                </a:solidFill>
              </a:rPr>
              <a:t> </a:t>
            </a:r>
            <a:r>
              <a:rPr lang="fr-FR" b="1" dirty="0" err="1">
                <a:solidFill>
                  <a:schemeClr val="accent2"/>
                </a:solidFill>
              </a:rPr>
              <a:t>is</a:t>
            </a:r>
            <a:r>
              <a:rPr lang="fr-FR" b="1" dirty="0">
                <a:solidFill>
                  <a:schemeClr val="accent2"/>
                </a:solidFill>
              </a:rPr>
              <a:t> an </a:t>
            </a:r>
            <a:r>
              <a:rPr lang="fr-FR" b="1" dirty="0" err="1">
                <a:solidFill>
                  <a:schemeClr val="accent2"/>
                </a:solidFill>
              </a:rPr>
              <a:t>individual</a:t>
            </a:r>
            <a:r>
              <a:rPr lang="fr-FR" b="1" dirty="0">
                <a:solidFill>
                  <a:schemeClr val="accent2"/>
                </a:solidFill>
              </a:rPr>
              <a:t> sport</a:t>
            </a:r>
          </a:p>
        </p:txBody>
      </p:sp>
      <p:sp>
        <p:nvSpPr>
          <p:cNvPr id="22" name="ZoneTexte 21">
            <a:extLst>
              <a:ext uri="{FF2B5EF4-FFF2-40B4-BE49-F238E27FC236}">
                <a16:creationId xmlns:a16="http://schemas.microsoft.com/office/drawing/2014/main" id="{099A6178-50A0-9783-AE01-A5D95F46E632}"/>
              </a:ext>
            </a:extLst>
          </p:cNvPr>
          <p:cNvSpPr txBox="1"/>
          <p:nvPr/>
        </p:nvSpPr>
        <p:spPr>
          <a:xfrm>
            <a:off x="5824728" y="3244334"/>
            <a:ext cx="789904" cy="369332"/>
          </a:xfrm>
          <a:prstGeom prst="rect">
            <a:avLst/>
          </a:prstGeom>
          <a:noFill/>
        </p:spPr>
        <p:txBody>
          <a:bodyPr wrap="square" rtlCol="0">
            <a:spAutoFit/>
          </a:bodyPr>
          <a:lstStyle/>
          <a:p>
            <a:r>
              <a:rPr lang="fr-FR" b="1" dirty="0"/>
              <a:t>BUT</a:t>
            </a:r>
          </a:p>
        </p:txBody>
      </p:sp>
      <p:sp>
        <p:nvSpPr>
          <p:cNvPr id="25" name="ZoneTexte 24">
            <a:extLst>
              <a:ext uri="{FF2B5EF4-FFF2-40B4-BE49-F238E27FC236}">
                <a16:creationId xmlns:a16="http://schemas.microsoft.com/office/drawing/2014/main" id="{75300D96-E052-8FF6-B30C-D423D2864E69}"/>
              </a:ext>
            </a:extLst>
          </p:cNvPr>
          <p:cNvSpPr txBox="1"/>
          <p:nvPr/>
        </p:nvSpPr>
        <p:spPr>
          <a:xfrm>
            <a:off x="756834" y="6420792"/>
            <a:ext cx="2374438" cy="276999"/>
          </a:xfrm>
          <a:prstGeom prst="rect">
            <a:avLst/>
          </a:prstGeom>
          <a:noFill/>
        </p:spPr>
        <p:txBody>
          <a:bodyPr wrap="square" rtlCol="0">
            <a:spAutoFit/>
          </a:bodyPr>
          <a:lstStyle>
            <a:defPPr>
              <a:defRPr lang="fr-FR"/>
            </a:defPPr>
            <a:lvl1pPr>
              <a:defRPr sz="1200"/>
            </a:lvl1pPr>
          </a:lstStyle>
          <a:p>
            <a:r>
              <a:rPr lang="fr-FR" dirty="0" err="1"/>
              <a:t>Gernigon</a:t>
            </a:r>
            <a:r>
              <a:rPr lang="fr-FR" dirty="0"/>
              <a:t> (1998)</a:t>
            </a:r>
          </a:p>
        </p:txBody>
      </p:sp>
      <p:pic>
        <p:nvPicPr>
          <p:cNvPr id="27" name="Graphique 26" descr="Arbre avec racines avec un remplissage uni">
            <a:extLst>
              <a:ext uri="{FF2B5EF4-FFF2-40B4-BE49-F238E27FC236}">
                <a16:creationId xmlns:a16="http://schemas.microsoft.com/office/drawing/2014/main" id="{D002B1A7-9277-347A-1972-54880D175C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8700" y="4338412"/>
            <a:ext cx="914400" cy="914400"/>
          </a:xfrm>
          <a:prstGeom prst="rect">
            <a:avLst/>
          </a:prstGeom>
        </p:spPr>
      </p:pic>
      <p:pic>
        <p:nvPicPr>
          <p:cNvPr id="28" name="Graphique 27" descr="Randonnée avec un remplissage uni">
            <a:extLst>
              <a:ext uri="{FF2B5EF4-FFF2-40B4-BE49-F238E27FC236}">
                <a16:creationId xmlns:a16="http://schemas.microsoft.com/office/drawing/2014/main" id="{2B01FBB0-6085-7B76-B72D-4CD8318E219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464300" y="4338412"/>
            <a:ext cx="914400" cy="914400"/>
          </a:xfrm>
          <a:prstGeom prst="rect">
            <a:avLst/>
          </a:prstGeom>
        </p:spPr>
      </p:pic>
      <p:sp>
        <p:nvSpPr>
          <p:cNvPr id="29" name="Cercle">
            <a:extLst>
              <a:ext uri="{FF2B5EF4-FFF2-40B4-BE49-F238E27FC236}">
                <a16:creationId xmlns:a16="http://schemas.microsoft.com/office/drawing/2014/main" id="{4273246F-DE09-3107-64E8-3514CEDC725E}"/>
              </a:ext>
            </a:extLst>
          </p:cNvPr>
          <p:cNvSpPr/>
          <p:nvPr/>
        </p:nvSpPr>
        <p:spPr>
          <a:xfrm>
            <a:off x="4657699" y="3680104"/>
            <a:ext cx="2876602" cy="2758391"/>
          </a:xfrm>
          <a:prstGeom prst="ellipse">
            <a:avLst/>
          </a:prstGeom>
          <a:solidFill>
            <a:schemeClr val="accent1">
              <a:alpha val="56000"/>
            </a:schemeClr>
          </a:solidFill>
          <a:ln w="12700">
            <a:miter lim="400000"/>
          </a:ln>
        </p:spPr>
        <p:txBody>
          <a:bodyPr lIns="50800" tIns="50800" rIns="50800" bIns="50800" anchor="t"/>
          <a:lstStyle/>
          <a:p>
            <a:pPr algn="ctr" defTabSz="825500">
              <a:defRPr sz="3200">
                <a:solidFill>
                  <a:srgbClr val="FFFFFF"/>
                </a:solidFill>
                <a:latin typeface="Helvetica Neue Medium"/>
                <a:ea typeface="Helvetica Neue Medium"/>
                <a:cs typeface="Helvetica Neue Medium"/>
                <a:sym typeface="Helvetica Neue Medium"/>
              </a:defRPr>
            </a:pPr>
            <a:r>
              <a:rPr lang="fr-FR" sz="2800" b="1" dirty="0" err="1">
                <a:latin typeface="+mj-lt"/>
              </a:rPr>
              <a:t>Vigorous</a:t>
            </a:r>
            <a:endParaRPr sz="2800" b="1" dirty="0">
              <a:latin typeface="+mj-lt"/>
            </a:endParaRPr>
          </a:p>
        </p:txBody>
      </p:sp>
      <p:pic>
        <p:nvPicPr>
          <p:cNvPr id="30" name="Graphique 29" descr="Trophée avec un remplissage uni">
            <a:extLst>
              <a:ext uri="{FF2B5EF4-FFF2-40B4-BE49-F238E27FC236}">
                <a16:creationId xmlns:a16="http://schemas.microsoft.com/office/drawing/2014/main" id="{30DB78D6-7E0B-ED9D-F678-5CE2FD3719D3}"/>
              </a:ext>
            </a:extLst>
          </p:cNvPr>
          <p:cNvPicPr>
            <a:picLocks noChangeAspect="1"/>
          </p:cNvPicPr>
          <p:nvPr/>
        </p:nvPicPr>
        <p:blipFill>
          <a:blip r:embed="rId14" cstate="hq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377655" y="4532623"/>
            <a:ext cx="1440377" cy="1440377"/>
          </a:xfrm>
          <a:prstGeom prst="rect">
            <a:avLst/>
          </a:prstGeom>
        </p:spPr>
      </p:pic>
      <p:pic>
        <p:nvPicPr>
          <p:cNvPr id="3" name="Graphique 2" descr="Mille avec un remplissage uni">
            <a:extLst>
              <a:ext uri="{FF2B5EF4-FFF2-40B4-BE49-F238E27FC236}">
                <a16:creationId xmlns:a16="http://schemas.microsoft.com/office/drawing/2014/main" id="{C433C6B0-7F76-6650-C54C-16D6FB86CBD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9813300" y="4112361"/>
            <a:ext cx="1140450" cy="1140450"/>
          </a:xfrm>
          <a:prstGeom prst="rect">
            <a:avLst/>
          </a:prstGeom>
        </p:spPr>
      </p:pic>
    </p:spTree>
    <p:extLst>
      <p:ext uri="{BB962C8B-B14F-4D97-AF65-F5344CB8AC3E}">
        <p14:creationId xmlns:p14="http://schemas.microsoft.com/office/powerpoint/2010/main" val="202808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5AF5CDA6-283F-525D-B33E-F80F65F8AA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pic>
        <p:nvPicPr>
          <p:cNvPr id="4" name="Picture 4" descr="Accueil - Unité de Recherche Pluridisciplinaire Sport, Santé, Société ( URePSSS - ULR 7369)">
            <a:extLst>
              <a:ext uri="{FF2B5EF4-FFF2-40B4-BE49-F238E27FC236}">
                <a16:creationId xmlns:a16="http://schemas.microsoft.com/office/drawing/2014/main" id="{8CB1B300-EC06-E9B1-A830-CA699DCBA2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RFO - forme, santé, bien-être - Découvrez nos outils et conseils">
            <a:extLst>
              <a:ext uri="{FF2B5EF4-FFF2-40B4-BE49-F238E27FC236}">
                <a16:creationId xmlns:a16="http://schemas.microsoft.com/office/drawing/2014/main" id="{A82BB996-1FAB-FABF-8ED4-A677D9000FEF}"/>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C5367D46-50A0-1F9D-E1B4-60E7C7A778E6}"/>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7" name="ZoneTexte 6">
            <a:extLst>
              <a:ext uri="{FF2B5EF4-FFF2-40B4-BE49-F238E27FC236}">
                <a16:creationId xmlns:a16="http://schemas.microsoft.com/office/drawing/2014/main" id="{6500170F-A499-F6DE-A17D-299953B3244D}"/>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8" name="ZoneTexte 7">
            <a:extLst>
              <a:ext uri="{FF2B5EF4-FFF2-40B4-BE49-F238E27FC236}">
                <a16:creationId xmlns:a16="http://schemas.microsoft.com/office/drawing/2014/main" id="{80919074-1BF4-EDDD-E84C-CA11444AAFB1}"/>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9" name="ZoneTexte 8">
            <a:extLst>
              <a:ext uri="{FF2B5EF4-FFF2-40B4-BE49-F238E27FC236}">
                <a16:creationId xmlns:a16="http://schemas.microsoft.com/office/drawing/2014/main" id="{EA94FB07-A256-D833-A790-533E2511671C}"/>
              </a:ext>
            </a:extLst>
          </p:cNvPr>
          <p:cNvSpPr txBox="1"/>
          <p:nvPr/>
        </p:nvSpPr>
        <p:spPr>
          <a:xfrm>
            <a:off x="7233699" y="0"/>
            <a:ext cx="1576649" cy="369332"/>
          </a:xfrm>
          <a:prstGeom prst="rect">
            <a:avLst/>
          </a:prstGeom>
          <a:noFill/>
        </p:spPr>
        <p:txBody>
          <a:bodyPr wrap="square" rtlCol="0">
            <a:spAutoFit/>
          </a:bodyPr>
          <a:lstStyle/>
          <a:p>
            <a:r>
              <a:rPr lang="fr-FR" b="1" dirty="0">
                <a:solidFill>
                  <a:schemeClr val="accent2"/>
                </a:solidFill>
              </a:rPr>
              <a:t>4. </a:t>
            </a:r>
            <a:r>
              <a:rPr lang="fr-FR" b="1" u="sng" dirty="0">
                <a:solidFill>
                  <a:schemeClr val="accent2"/>
                </a:solidFill>
              </a:rPr>
              <a:t>DISCUSSION</a:t>
            </a:r>
          </a:p>
        </p:txBody>
      </p:sp>
      <p:sp>
        <p:nvSpPr>
          <p:cNvPr id="10" name="ZoneTexte 9">
            <a:extLst>
              <a:ext uri="{FF2B5EF4-FFF2-40B4-BE49-F238E27FC236}">
                <a16:creationId xmlns:a16="http://schemas.microsoft.com/office/drawing/2014/main" id="{10130FC8-07A7-9922-A60C-4E25E6B05376}"/>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sp>
        <p:nvSpPr>
          <p:cNvPr id="11" name="ZoneTexte 10">
            <a:extLst>
              <a:ext uri="{FF2B5EF4-FFF2-40B4-BE49-F238E27FC236}">
                <a16:creationId xmlns:a16="http://schemas.microsoft.com/office/drawing/2014/main" id="{B9605E39-89F5-B54A-73AC-8DCB1EF37082}"/>
              </a:ext>
            </a:extLst>
          </p:cNvPr>
          <p:cNvSpPr txBox="1"/>
          <p:nvPr/>
        </p:nvSpPr>
        <p:spPr>
          <a:xfrm>
            <a:off x="3868888" y="945157"/>
            <a:ext cx="4221480" cy="369332"/>
          </a:xfrm>
          <a:prstGeom prst="rect">
            <a:avLst/>
          </a:prstGeom>
          <a:noFill/>
        </p:spPr>
        <p:txBody>
          <a:bodyPr wrap="square" rtlCol="0">
            <a:spAutoFit/>
          </a:bodyPr>
          <a:lstStyle/>
          <a:p>
            <a:pPr algn="ctr"/>
            <a:r>
              <a:rPr lang="fr-FR" b="1" dirty="0"/>
              <a:t>SPORTS WITH MORE AFFECTIVE BENEFITS</a:t>
            </a:r>
          </a:p>
        </p:txBody>
      </p:sp>
      <p:pic>
        <p:nvPicPr>
          <p:cNvPr id="13" name="Graphique 12" descr="Ballon de football avec un remplissage uni">
            <a:extLst>
              <a:ext uri="{FF2B5EF4-FFF2-40B4-BE49-F238E27FC236}">
                <a16:creationId xmlns:a16="http://schemas.microsoft.com/office/drawing/2014/main" id="{7839EFAF-5C56-147F-E5B6-9DA89028D822}"/>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17073" y="816569"/>
            <a:ext cx="580292" cy="580292"/>
          </a:xfrm>
          <a:prstGeom prst="rect">
            <a:avLst/>
          </a:prstGeom>
        </p:spPr>
      </p:pic>
      <p:pic>
        <p:nvPicPr>
          <p:cNvPr id="15" name="Graphique 14" descr="Cage de foot contour">
            <a:extLst>
              <a:ext uri="{FF2B5EF4-FFF2-40B4-BE49-F238E27FC236}">
                <a16:creationId xmlns:a16="http://schemas.microsoft.com/office/drawing/2014/main" id="{74714260-E247-A076-A52F-78AD0462FB96}"/>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110425" y="772799"/>
            <a:ext cx="699923" cy="699923"/>
          </a:xfrm>
          <a:prstGeom prst="rect">
            <a:avLst/>
          </a:prstGeom>
        </p:spPr>
      </p:pic>
      <p:pic>
        <p:nvPicPr>
          <p:cNvPr id="17" name="Graphique 16" descr="Balles de sport contour">
            <a:extLst>
              <a:ext uri="{FF2B5EF4-FFF2-40B4-BE49-F238E27FC236}">
                <a16:creationId xmlns:a16="http://schemas.microsoft.com/office/drawing/2014/main" id="{EC14BE3C-F36B-4527-C35C-39996B4535DC}"/>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279467" y="2048547"/>
            <a:ext cx="914400" cy="914400"/>
          </a:xfrm>
          <a:prstGeom prst="rect">
            <a:avLst/>
          </a:prstGeom>
        </p:spPr>
      </p:pic>
      <p:sp>
        <p:nvSpPr>
          <p:cNvPr id="18" name="Rectangle 17">
            <a:extLst>
              <a:ext uri="{FF2B5EF4-FFF2-40B4-BE49-F238E27FC236}">
                <a16:creationId xmlns:a16="http://schemas.microsoft.com/office/drawing/2014/main" id="{73E19861-5D3B-874E-A55B-F649E84B6529}"/>
              </a:ext>
            </a:extLst>
          </p:cNvPr>
          <p:cNvSpPr/>
          <p:nvPr/>
        </p:nvSpPr>
        <p:spPr>
          <a:xfrm>
            <a:off x="2695478" y="2066835"/>
            <a:ext cx="4070823" cy="8778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accent2"/>
                </a:solidFill>
              </a:rPr>
              <a:t>Team sports lead to extra affective </a:t>
            </a:r>
            <a:r>
              <a:rPr lang="fr-FR" b="1" dirty="0" err="1">
                <a:solidFill>
                  <a:schemeClr val="accent2"/>
                </a:solidFill>
              </a:rPr>
              <a:t>benefits</a:t>
            </a:r>
            <a:endParaRPr lang="fr-FR" b="1" dirty="0">
              <a:solidFill>
                <a:schemeClr val="accent2"/>
              </a:solidFill>
            </a:endParaRPr>
          </a:p>
        </p:txBody>
      </p:sp>
      <p:sp>
        <p:nvSpPr>
          <p:cNvPr id="24" name="Rectangle 23">
            <a:extLst>
              <a:ext uri="{FF2B5EF4-FFF2-40B4-BE49-F238E27FC236}">
                <a16:creationId xmlns:a16="http://schemas.microsoft.com/office/drawing/2014/main" id="{4DF546EF-4828-0685-B4A7-747D98FD27F7}"/>
              </a:ext>
            </a:extLst>
          </p:cNvPr>
          <p:cNvSpPr/>
          <p:nvPr/>
        </p:nvSpPr>
        <p:spPr>
          <a:xfrm>
            <a:off x="2695477" y="3555361"/>
            <a:ext cx="4070823" cy="8778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accent2"/>
                </a:solidFill>
              </a:rPr>
              <a:t>Soccer </a:t>
            </a:r>
            <a:r>
              <a:rPr lang="fr-FR" b="1" dirty="0" err="1">
                <a:solidFill>
                  <a:schemeClr val="accent2"/>
                </a:solidFill>
              </a:rPr>
              <a:t>is</a:t>
            </a:r>
            <a:r>
              <a:rPr lang="fr-FR" b="1" dirty="0">
                <a:solidFill>
                  <a:schemeClr val="accent2"/>
                </a:solidFill>
              </a:rPr>
              <a:t> an </a:t>
            </a:r>
            <a:r>
              <a:rPr lang="fr-FR" b="1" dirty="0" err="1">
                <a:solidFill>
                  <a:schemeClr val="accent2"/>
                </a:solidFill>
              </a:rPr>
              <a:t>outdoor</a:t>
            </a:r>
            <a:r>
              <a:rPr lang="fr-FR" b="1" dirty="0">
                <a:solidFill>
                  <a:schemeClr val="accent2"/>
                </a:solidFill>
              </a:rPr>
              <a:t> sport</a:t>
            </a:r>
          </a:p>
        </p:txBody>
      </p:sp>
      <p:sp>
        <p:nvSpPr>
          <p:cNvPr id="30" name="Rectangle 29">
            <a:extLst>
              <a:ext uri="{FF2B5EF4-FFF2-40B4-BE49-F238E27FC236}">
                <a16:creationId xmlns:a16="http://schemas.microsoft.com/office/drawing/2014/main" id="{67DA1295-E048-FC66-6D09-873C9BD9EC95}"/>
              </a:ext>
            </a:extLst>
          </p:cNvPr>
          <p:cNvSpPr/>
          <p:nvPr/>
        </p:nvSpPr>
        <p:spPr>
          <a:xfrm>
            <a:off x="2695477" y="5044074"/>
            <a:ext cx="4070823" cy="8778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accent2"/>
                </a:solidFill>
              </a:rPr>
              <a:t>Strong identification </a:t>
            </a:r>
            <a:r>
              <a:rPr lang="fr-FR" b="1" dirty="0" err="1">
                <a:solidFill>
                  <a:schemeClr val="accent2"/>
                </a:solidFill>
              </a:rPr>
              <a:t>with</a:t>
            </a:r>
            <a:r>
              <a:rPr lang="fr-FR" b="1" dirty="0">
                <a:solidFill>
                  <a:schemeClr val="accent2"/>
                </a:solidFill>
              </a:rPr>
              <a:t> the </a:t>
            </a:r>
            <a:r>
              <a:rPr lang="fr-FR" b="1" dirty="0" err="1">
                <a:solidFill>
                  <a:schemeClr val="accent2"/>
                </a:solidFill>
              </a:rPr>
              <a:t>famous</a:t>
            </a:r>
            <a:r>
              <a:rPr lang="fr-FR" b="1" dirty="0">
                <a:solidFill>
                  <a:schemeClr val="accent2"/>
                </a:solidFill>
              </a:rPr>
              <a:t> French national team</a:t>
            </a:r>
          </a:p>
        </p:txBody>
      </p:sp>
      <p:sp>
        <p:nvSpPr>
          <p:cNvPr id="2" name="ZoneTexte 1">
            <a:extLst>
              <a:ext uri="{FF2B5EF4-FFF2-40B4-BE49-F238E27FC236}">
                <a16:creationId xmlns:a16="http://schemas.microsoft.com/office/drawing/2014/main" id="{DE28B8BF-0CBA-9B6C-A8EC-6FB686BBECBB}"/>
              </a:ext>
            </a:extLst>
          </p:cNvPr>
          <p:cNvSpPr txBox="1"/>
          <p:nvPr/>
        </p:nvSpPr>
        <p:spPr>
          <a:xfrm>
            <a:off x="7543800" y="2222455"/>
            <a:ext cx="4221480" cy="369332"/>
          </a:xfrm>
          <a:prstGeom prst="rect">
            <a:avLst/>
          </a:prstGeom>
          <a:noFill/>
        </p:spPr>
        <p:txBody>
          <a:bodyPr wrap="square" rtlCol="0">
            <a:spAutoFit/>
          </a:bodyPr>
          <a:lstStyle/>
          <a:p>
            <a:r>
              <a:rPr lang="fr-FR" dirty="0" err="1"/>
              <a:t>Guddal</a:t>
            </a:r>
            <a:r>
              <a:rPr lang="fr-FR" dirty="0"/>
              <a:t> </a:t>
            </a:r>
            <a:r>
              <a:rPr lang="fr-FR" i="1" dirty="0"/>
              <a:t>et al. </a:t>
            </a:r>
            <a:r>
              <a:rPr lang="fr-FR" dirty="0"/>
              <a:t>(2019) / </a:t>
            </a:r>
            <a:r>
              <a:rPr lang="fr-FR" dirty="0" err="1"/>
              <a:t>Pluhar</a:t>
            </a:r>
            <a:r>
              <a:rPr lang="fr-FR" dirty="0"/>
              <a:t> </a:t>
            </a:r>
            <a:r>
              <a:rPr lang="fr-FR" i="1" dirty="0"/>
              <a:t>et al. </a:t>
            </a:r>
            <a:r>
              <a:rPr lang="fr-FR" dirty="0"/>
              <a:t>(2019)</a:t>
            </a:r>
          </a:p>
        </p:txBody>
      </p:sp>
      <p:pic>
        <p:nvPicPr>
          <p:cNvPr id="25" name="Graphique 24" descr="Arbre avec racines avec un remplissage uni">
            <a:extLst>
              <a:ext uri="{FF2B5EF4-FFF2-40B4-BE49-F238E27FC236}">
                <a16:creationId xmlns:a16="http://schemas.microsoft.com/office/drawing/2014/main" id="{1D5E66AD-1FAD-5475-27BC-8BCE25F56E1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686411" y="3644553"/>
            <a:ext cx="788632" cy="788632"/>
          </a:xfrm>
          <a:prstGeom prst="rect">
            <a:avLst/>
          </a:prstGeom>
        </p:spPr>
      </p:pic>
      <p:pic>
        <p:nvPicPr>
          <p:cNvPr id="27" name="Graphique 26" descr="Randonnée avec un remplissage uni">
            <a:extLst>
              <a:ext uri="{FF2B5EF4-FFF2-40B4-BE49-F238E27FC236}">
                <a16:creationId xmlns:a16="http://schemas.microsoft.com/office/drawing/2014/main" id="{B6463E41-86FF-996D-B4FE-574A868BA20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72011" y="3644553"/>
            <a:ext cx="788632" cy="788632"/>
          </a:xfrm>
          <a:prstGeom prst="rect">
            <a:avLst/>
          </a:prstGeom>
        </p:spPr>
      </p:pic>
      <p:sp>
        <p:nvSpPr>
          <p:cNvPr id="29" name="ZoneTexte 28">
            <a:extLst>
              <a:ext uri="{FF2B5EF4-FFF2-40B4-BE49-F238E27FC236}">
                <a16:creationId xmlns:a16="http://schemas.microsoft.com/office/drawing/2014/main" id="{230D2FE8-237A-32C2-D59D-FBE2222FCE4A}"/>
              </a:ext>
            </a:extLst>
          </p:cNvPr>
          <p:cNvSpPr txBox="1"/>
          <p:nvPr/>
        </p:nvSpPr>
        <p:spPr>
          <a:xfrm>
            <a:off x="7233699" y="3772534"/>
            <a:ext cx="4998980" cy="369332"/>
          </a:xfrm>
          <a:prstGeom prst="rect">
            <a:avLst/>
          </a:prstGeom>
          <a:noFill/>
        </p:spPr>
        <p:txBody>
          <a:bodyPr wrap="square" rtlCol="0">
            <a:spAutoFit/>
          </a:bodyPr>
          <a:lstStyle/>
          <a:p>
            <a:r>
              <a:rPr lang="fr-FR" dirty="0"/>
              <a:t>Lawton </a:t>
            </a:r>
            <a:r>
              <a:rPr lang="fr-FR" i="1" dirty="0"/>
              <a:t>et al. </a:t>
            </a:r>
            <a:r>
              <a:rPr lang="fr-FR" dirty="0"/>
              <a:t>(2017) / Thompson </a:t>
            </a:r>
            <a:r>
              <a:rPr lang="fr-FR" dirty="0" err="1"/>
              <a:t>Coon</a:t>
            </a:r>
            <a:r>
              <a:rPr lang="fr-FR" dirty="0"/>
              <a:t> </a:t>
            </a:r>
            <a:r>
              <a:rPr lang="fr-FR" i="1" dirty="0"/>
              <a:t>et al. </a:t>
            </a:r>
            <a:r>
              <a:rPr lang="fr-FR" dirty="0"/>
              <a:t>(2011)</a:t>
            </a:r>
          </a:p>
        </p:txBody>
      </p:sp>
      <p:pic>
        <p:nvPicPr>
          <p:cNvPr id="22" name="Graphique 21" descr="Trophée avec un remplissage uni">
            <a:extLst>
              <a:ext uri="{FF2B5EF4-FFF2-40B4-BE49-F238E27FC236}">
                <a16:creationId xmlns:a16="http://schemas.microsoft.com/office/drawing/2014/main" id="{0C0C6F78-BF97-4212-7EF4-DC380C1BBC81}"/>
              </a:ext>
            </a:extLst>
          </p:cNvPr>
          <p:cNvPicPr>
            <a:picLocks noChangeAspect="1"/>
          </p:cNvPicPr>
          <p:nvPr/>
        </p:nvPicPr>
        <p:blipFill>
          <a:blip r:embed="rId16" cstate="hq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541163" y="5073506"/>
            <a:ext cx="818959" cy="818959"/>
          </a:xfrm>
          <a:prstGeom prst="rect">
            <a:avLst/>
          </a:prstGeom>
        </p:spPr>
      </p:pic>
      <p:pic>
        <p:nvPicPr>
          <p:cNvPr id="14" name="Image 13" descr="Joueur de foot sur le point de prendre un penalty">
            <a:extLst>
              <a:ext uri="{FF2B5EF4-FFF2-40B4-BE49-F238E27FC236}">
                <a16:creationId xmlns:a16="http://schemas.microsoft.com/office/drawing/2014/main" id="{A5E8CCB5-181C-0134-839A-62DD0EA20154}"/>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966405" y="5004609"/>
            <a:ext cx="1376269" cy="917289"/>
          </a:xfrm>
          <a:prstGeom prst="rect">
            <a:avLst/>
          </a:prstGeom>
        </p:spPr>
      </p:pic>
    </p:spTree>
    <p:extLst>
      <p:ext uri="{BB962C8B-B14F-4D97-AF65-F5344CB8AC3E}">
        <p14:creationId xmlns:p14="http://schemas.microsoft.com/office/powerpoint/2010/main" val="2358846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barn(inVertical)">
                                      <p:cBhvr>
                                        <p:cTn id="18" dur="500"/>
                                        <p:tgtEl>
                                          <p:spTgt spid="24"/>
                                        </p:tgtEl>
                                      </p:cBhvr>
                                    </p:animEffect>
                                  </p:childTnLst>
                                </p:cTn>
                              </p:par>
                              <p:par>
                                <p:cTn id="19" presetID="16" presetClass="entr" presetSubtype="21"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arn(inVertical)">
                                      <p:cBhvr>
                                        <p:cTn id="21" dur="500"/>
                                        <p:tgtEl>
                                          <p:spTgt spid="25"/>
                                        </p:tgtEl>
                                      </p:cBhvr>
                                    </p:animEffect>
                                  </p:childTnLst>
                                </p:cTn>
                              </p:par>
                              <p:par>
                                <p:cTn id="22" presetID="16" presetClass="entr" presetSubtype="21"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barn(inVertical)">
                                      <p:cBhvr>
                                        <p:cTn id="24" dur="500"/>
                                        <p:tgtEl>
                                          <p:spTgt spid="27"/>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arn(inVertical)">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heel(1)">
                                      <p:cBhvr>
                                        <p:cTn id="32" dur="2000"/>
                                        <p:tgtEl>
                                          <p:spTgt spid="30"/>
                                        </p:tgtEl>
                                      </p:cBhvr>
                                    </p:animEffect>
                                  </p:childTnLst>
                                </p:cTn>
                              </p:par>
                              <p:par>
                                <p:cTn id="33" presetID="21" presetClass="entr" presetSubtype="1"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heel(1)">
                                      <p:cBhvr>
                                        <p:cTn id="35" dur="2000"/>
                                        <p:tgtEl>
                                          <p:spTgt spid="22"/>
                                        </p:tgtEl>
                                      </p:cBhvr>
                                    </p:animEffect>
                                  </p:childTnLst>
                                </p:cTn>
                              </p:par>
                              <p:par>
                                <p:cTn id="36" presetID="21" presetClass="entr" presetSubtype="1"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heel(1)">
                                      <p:cBhvr>
                                        <p:cTn id="38"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30" grpId="0" animBg="1"/>
      <p:bldP spid="2"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F1C0424E-567B-1119-3596-C1421C393109}"/>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5" name="ZoneTexte 4">
            <a:extLst>
              <a:ext uri="{FF2B5EF4-FFF2-40B4-BE49-F238E27FC236}">
                <a16:creationId xmlns:a16="http://schemas.microsoft.com/office/drawing/2014/main" id="{B3A8344B-6B52-6496-BA0B-F2574F155306}"/>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6" name="ZoneTexte 5">
            <a:extLst>
              <a:ext uri="{FF2B5EF4-FFF2-40B4-BE49-F238E27FC236}">
                <a16:creationId xmlns:a16="http://schemas.microsoft.com/office/drawing/2014/main" id="{257F26C6-0DDC-952E-301B-8747220B5720}"/>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7" name="ZoneTexte 6">
            <a:extLst>
              <a:ext uri="{FF2B5EF4-FFF2-40B4-BE49-F238E27FC236}">
                <a16:creationId xmlns:a16="http://schemas.microsoft.com/office/drawing/2014/main" id="{CEC55EBB-32DF-00D1-3A2E-CBD507D5851F}"/>
              </a:ext>
            </a:extLst>
          </p:cNvPr>
          <p:cNvSpPr txBox="1"/>
          <p:nvPr/>
        </p:nvSpPr>
        <p:spPr>
          <a:xfrm>
            <a:off x="7233699" y="0"/>
            <a:ext cx="1576649" cy="369332"/>
          </a:xfrm>
          <a:prstGeom prst="rect">
            <a:avLst/>
          </a:prstGeom>
          <a:noFill/>
        </p:spPr>
        <p:txBody>
          <a:bodyPr wrap="square" rtlCol="0">
            <a:spAutoFit/>
          </a:bodyPr>
          <a:lstStyle/>
          <a:p>
            <a:r>
              <a:rPr lang="fr-FR" b="1" dirty="0">
                <a:solidFill>
                  <a:schemeClr val="accent2"/>
                </a:solidFill>
              </a:rPr>
              <a:t>4. </a:t>
            </a:r>
            <a:r>
              <a:rPr lang="fr-FR" b="1" u="sng" dirty="0">
                <a:solidFill>
                  <a:schemeClr val="accent2"/>
                </a:solidFill>
              </a:rPr>
              <a:t>DISCUSSION</a:t>
            </a:r>
          </a:p>
        </p:txBody>
      </p:sp>
      <p:sp>
        <p:nvSpPr>
          <p:cNvPr id="8" name="ZoneTexte 7">
            <a:extLst>
              <a:ext uri="{FF2B5EF4-FFF2-40B4-BE49-F238E27FC236}">
                <a16:creationId xmlns:a16="http://schemas.microsoft.com/office/drawing/2014/main" id="{F2FCE6CA-0E38-7061-1766-608560882413}"/>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sp>
        <p:nvSpPr>
          <p:cNvPr id="9" name="ZoneTexte 8">
            <a:extLst>
              <a:ext uri="{FF2B5EF4-FFF2-40B4-BE49-F238E27FC236}">
                <a16:creationId xmlns:a16="http://schemas.microsoft.com/office/drawing/2014/main" id="{F4388E64-DFCA-82FF-65DF-4DDA95CCC981}"/>
              </a:ext>
            </a:extLst>
          </p:cNvPr>
          <p:cNvSpPr txBox="1"/>
          <p:nvPr/>
        </p:nvSpPr>
        <p:spPr>
          <a:xfrm>
            <a:off x="3868888" y="945157"/>
            <a:ext cx="4221480" cy="369332"/>
          </a:xfrm>
          <a:prstGeom prst="rect">
            <a:avLst/>
          </a:prstGeom>
          <a:noFill/>
        </p:spPr>
        <p:txBody>
          <a:bodyPr wrap="square" rtlCol="0">
            <a:spAutoFit/>
          </a:bodyPr>
          <a:lstStyle/>
          <a:p>
            <a:pPr algn="ctr"/>
            <a:r>
              <a:rPr lang="fr-FR" b="1" dirty="0"/>
              <a:t>SPORTS WITH LESS AFFECTIVE BENEFITS</a:t>
            </a:r>
          </a:p>
        </p:txBody>
      </p:sp>
      <p:pic>
        <p:nvPicPr>
          <p:cNvPr id="10" name="Image 9">
            <a:extLst>
              <a:ext uri="{FF2B5EF4-FFF2-40B4-BE49-F238E27FC236}">
                <a16:creationId xmlns:a16="http://schemas.microsoft.com/office/drawing/2014/main" id="{ADBF7577-25AB-A670-E16C-99620D3CF6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pic>
        <p:nvPicPr>
          <p:cNvPr id="11" name="Picture 4" descr="Accueil - Unité de Recherche Pluridisciplinaire Sport, Santé, Société ( URePSSS - ULR 7369)">
            <a:extLst>
              <a:ext uri="{FF2B5EF4-FFF2-40B4-BE49-F238E27FC236}">
                <a16:creationId xmlns:a16="http://schemas.microsoft.com/office/drawing/2014/main" id="{C32E1315-BA78-67C6-35F4-206A65AB0A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RFO - forme, santé, bien-être - Découvrez nos outils et conseils">
            <a:extLst>
              <a:ext uri="{FF2B5EF4-FFF2-40B4-BE49-F238E27FC236}">
                <a16:creationId xmlns:a16="http://schemas.microsoft.com/office/drawing/2014/main" id="{8B556164-DB85-DB1D-51B2-74D59149F193}"/>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que 13" descr="Gant de boxe avec un remplissage uni">
            <a:extLst>
              <a:ext uri="{FF2B5EF4-FFF2-40B4-BE49-F238E27FC236}">
                <a16:creationId xmlns:a16="http://schemas.microsoft.com/office/drawing/2014/main" id="{7F99FDEC-30A2-6707-C86C-D4A66DD3F909}"/>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701754" y="793281"/>
            <a:ext cx="603504" cy="603504"/>
          </a:xfrm>
          <a:prstGeom prst="rect">
            <a:avLst/>
          </a:prstGeom>
        </p:spPr>
      </p:pic>
      <p:pic>
        <p:nvPicPr>
          <p:cNvPr id="16" name="Graphique 15" descr="Danse contour">
            <a:extLst>
              <a:ext uri="{FF2B5EF4-FFF2-40B4-BE49-F238E27FC236}">
                <a16:creationId xmlns:a16="http://schemas.microsoft.com/office/drawing/2014/main" id="{1F83A500-7DEF-1BDE-4BE6-54B0644F8770}"/>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90247" y="829702"/>
            <a:ext cx="565297" cy="565297"/>
          </a:xfrm>
          <a:prstGeom prst="rect">
            <a:avLst/>
          </a:prstGeom>
        </p:spPr>
      </p:pic>
      <p:pic>
        <p:nvPicPr>
          <p:cNvPr id="18" name="Graphique 17" descr="Badminton contour">
            <a:extLst>
              <a:ext uri="{FF2B5EF4-FFF2-40B4-BE49-F238E27FC236}">
                <a16:creationId xmlns:a16="http://schemas.microsoft.com/office/drawing/2014/main" id="{CCD69279-45F3-8AAC-96E0-860B1B0D1153}"/>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917223" y="843311"/>
            <a:ext cx="551688" cy="551688"/>
          </a:xfrm>
          <a:prstGeom prst="rect">
            <a:avLst/>
          </a:prstGeom>
        </p:spPr>
      </p:pic>
      <p:pic>
        <p:nvPicPr>
          <p:cNvPr id="20" name="Graphique 19" descr="Cheval avec un remplissage uni">
            <a:extLst>
              <a:ext uri="{FF2B5EF4-FFF2-40B4-BE49-F238E27FC236}">
                <a16:creationId xmlns:a16="http://schemas.microsoft.com/office/drawing/2014/main" id="{B6CDE752-0820-B6D4-7D39-3CB62DEFC1F9}"/>
              </a:ext>
            </a:extLst>
          </p:cNvPr>
          <p:cNvPicPr>
            <a:picLocks noChangeAspect="1"/>
          </p:cNvPicPr>
          <p:nvPr/>
        </p:nvPicPr>
        <p:blipFill>
          <a:blip r:embed="rId12" cstate="hq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090368" y="753133"/>
            <a:ext cx="641866" cy="641866"/>
          </a:xfrm>
          <a:prstGeom prst="rect">
            <a:avLst/>
          </a:prstGeom>
        </p:spPr>
      </p:pic>
      <p:sp>
        <p:nvSpPr>
          <p:cNvPr id="27" name="Rectangle 26">
            <a:extLst>
              <a:ext uri="{FF2B5EF4-FFF2-40B4-BE49-F238E27FC236}">
                <a16:creationId xmlns:a16="http://schemas.microsoft.com/office/drawing/2014/main" id="{AE5649B1-E1D5-4350-6696-CD489F8A30F4}"/>
              </a:ext>
            </a:extLst>
          </p:cNvPr>
          <p:cNvSpPr/>
          <p:nvPr/>
        </p:nvSpPr>
        <p:spPr>
          <a:xfrm>
            <a:off x="4508787" y="2217804"/>
            <a:ext cx="2724912" cy="6418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2"/>
                </a:solidFill>
              </a:rPr>
              <a:t>Indoor sports</a:t>
            </a:r>
          </a:p>
        </p:txBody>
      </p:sp>
      <p:sp>
        <p:nvSpPr>
          <p:cNvPr id="29" name="Rectangle 28">
            <a:extLst>
              <a:ext uri="{FF2B5EF4-FFF2-40B4-BE49-F238E27FC236}">
                <a16:creationId xmlns:a16="http://schemas.microsoft.com/office/drawing/2014/main" id="{C654D6F0-14AA-3FF8-3412-6D4632FA7E6E}"/>
              </a:ext>
            </a:extLst>
          </p:cNvPr>
          <p:cNvSpPr/>
          <p:nvPr/>
        </p:nvSpPr>
        <p:spPr>
          <a:xfrm>
            <a:off x="4508787" y="3618373"/>
            <a:ext cx="2724912" cy="6418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accent2"/>
                </a:solidFill>
              </a:rPr>
              <a:t>Harsh</a:t>
            </a:r>
            <a:r>
              <a:rPr lang="fr-FR" dirty="0">
                <a:solidFill>
                  <a:schemeClr val="accent2"/>
                </a:solidFill>
              </a:rPr>
              <a:t> </a:t>
            </a:r>
            <a:r>
              <a:rPr lang="fr-FR" dirty="0" err="1">
                <a:solidFill>
                  <a:schemeClr val="accent2"/>
                </a:solidFill>
              </a:rPr>
              <a:t>dietary</a:t>
            </a:r>
            <a:r>
              <a:rPr lang="fr-FR" dirty="0">
                <a:solidFill>
                  <a:schemeClr val="accent2"/>
                </a:solidFill>
              </a:rPr>
              <a:t> </a:t>
            </a:r>
            <a:r>
              <a:rPr lang="fr-FR" dirty="0" err="1">
                <a:solidFill>
                  <a:schemeClr val="accent2"/>
                </a:solidFill>
              </a:rPr>
              <a:t>strategies</a:t>
            </a:r>
            <a:endParaRPr lang="fr-FR" dirty="0">
              <a:solidFill>
                <a:schemeClr val="accent2"/>
              </a:solidFill>
            </a:endParaRPr>
          </a:p>
        </p:txBody>
      </p:sp>
      <p:pic>
        <p:nvPicPr>
          <p:cNvPr id="30" name="Graphique 29" descr="Gant de boxe avec un remplissage uni">
            <a:extLst>
              <a:ext uri="{FF2B5EF4-FFF2-40B4-BE49-F238E27FC236}">
                <a16:creationId xmlns:a16="http://schemas.microsoft.com/office/drawing/2014/main" id="{2052E873-DF16-FB53-C9C0-6635DD4BD8B7}"/>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22023" y="3637554"/>
            <a:ext cx="603504" cy="603504"/>
          </a:xfrm>
          <a:prstGeom prst="rect">
            <a:avLst/>
          </a:prstGeom>
        </p:spPr>
      </p:pic>
      <p:pic>
        <p:nvPicPr>
          <p:cNvPr id="33" name="Graphique 32" descr="Danse contour">
            <a:extLst>
              <a:ext uri="{FF2B5EF4-FFF2-40B4-BE49-F238E27FC236}">
                <a16:creationId xmlns:a16="http://schemas.microsoft.com/office/drawing/2014/main" id="{6650EA46-0963-1F10-CBE1-3780EC642D5A}"/>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166937" y="5049384"/>
            <a:ext cx="565297" cy="565297"/>
          </a:xfrm>
          <a:prstGeom prst="rect">
            <a:avLst/>
          </a:prstGeom>
        </p:spPr>
      </p:pic>
      <p:sp>
        <p:nvSpPr>
          <p:cNvPr id="35" name="Rectangle 34">
            <a:extLst>
              <a:ext uri="{FF2B5EF4-FFF2-40B4-BE49-F238E27FC236}">
                <a16:creationId xmlns:a16="http://schemas.microsoft.com/office/drawing/2014/main" id="{D48ABD96-5C69-5368-255F-68FF04A353EB}"/>
              </a:ext>
            </a:extLst>
          </p:cNvPr>
          <p:cNvSpPr/>
          <p:nvPr/>
        </p:nvSpPr>
        <p:spPr>
          <a:xfrm>
            <a:off x="4508787" y="5009705"/>
            <a:ext cx="2724912" cy="6418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accent2"/>
                </a:solidFill>
              </a:rPr>
              <a:t>Aesthetic</a:t>
            </a:r>
            <a:r>
              <a:rPr lang="fr-FR" dirty="0">
                <a:solidFill>
                  <a:schemeClr val="accent2"/>
                </a:solidFill>
              </a:rPr>
              <a:t> sport</a:t>
            </a:r>
          </a:p>
          <a:p>
            <a:pPr algn="ctr"/>
            <a:r>
              <a:rPr lang="fr-FR" dirty="0" err="1">
                <a:solidFill>
                  <a:schemeClr val="accent2"/>
                </a:solidFill>
              </a:rPr>
              <a:t>Increasing</a:t>
            </a:r>
            <a:r>
              <a:rPr lang="fr-FR" dirty="0">
                <a:solidFill>
                  <a:schemeClr val="accent2"/>
                </a:solidFill>
              </a:rPr>
              <a:t> </a:t>
            </a:r>
            <a:r>
              <a:rPr lang="fr-FR" dirty="0" err="1">
                <a:solidFill>
                  <a:schemeClr val="accent2"/>
                </a:solidFill>
              </a:rPr>
              <a:t>weight</a:t>
            </a:r>
            <a:r>
              <a:rPr lang="fr-FR" dirty="0">
                <a:solidFill>
                  <a:schemeClr val="accent2"/>
                </a:solidFill>
              </a:rPr>
              <a:t> </a:t>
            </a:r>
            <a:r>
              <a:rPr lang="fr-FR" dirty="0" err="1">
                <a:solidFill>
                  <a:schemeClr val="accent2"/>
                </a:solidFill>
              </a:rPr>
              <a:t>concern</a:t>
            </a:r>
            <a:endParaRPr lang="fr-FR" dirty="0">
              <a:solidFill>
                <a:schemeClr val="accent2"/>
              </a:solidFill>
            </a:endParaRPr>
          </a:p>
        </p:txBody>
      </p:sp>
      <p:pic>
        <p:nvPicPr>
          <p:cNvPr id="31" name="Graphique 30" descr="Haltère avec un remplissage uni">
            <a:extLst>
              <a:ext uri="{FF2B5EF4-FFF2-40B4-BE49-F238E27FC236}">
                <a16:creationId xmlns:a16="http://schemas.microsoft.com/office/drawing/2014/main" id="{680F46AD-ABBA-D191-B0F2-451F1929EA7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917223" y="2301100"/>
            <a:ext cx="565297" cy="565297"/>
          </a:xfrm>
          <a:prstGeom prst="rect">
            <a:avLst/>
          </a:prstGeom>
        </p:spPr>
      </p:pic>
      <p:pic>
        <p:nvPicPr>
          <p:cNvPr id="34" name="Graphique 33" descr="Elliptique avec un remplissage uni">
            <a:extLst>
              <a:ext uri="{FF2B5EF4-FFF2-40B4-BE49-F238E27FC236}">
                <a16:creationId xmlns:a16="http://schemas.microsoft.com/office/drawing/2014/main" id="{F76412F2-DD6C-E91A-2337-DC0EFCE3B6D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586239" y="2223075"/>
            <a:ext cx="565297" cy="565297"/>
          </a:xfrm>
          <a:prstGeom prst="rect">
            <a:avLst/>
          </a:prstGeom>
        </p:spPr>
      </p:pic>
      <p:sp>
        <p:nvSpPr>
          <p:cNvPr id="36" name="ZoneTexte 35">
            <a:extLst>
              <a:ext uri="{FF2B5EF4-FFF2-40B4-BE49-F238E27FC236}">
                <a16:creationId xmlns:a16="http://schemas.microsoft.com/office/drawing/2014/main" id="{C62F5CC0-DD3C-932D-03FE-7ABC14F24E32}"/>
              </a:ext>
            </a:extLst>
          </p:cNvPr>
          <p:cNvSpPr txBox="1"/>
          <p:nvPr/>
        </p:nvSpPr>
        <p:spPr>
          <a:xfrm>
            <a:off x="8022023" y="2344417"/>
            <a:ext cx="6096000" cy="369332"/>
          </a:xfrm>
          <a:prstGeom prst="rect">
            <a:avLst/>
          </a:prstGeom>
          <a:noFill/>
        </p:spPr>
        <p:txBody>
          <a:bodyPr wrap="square">
            <a:spAutoFit/>
          </a:bodyPr>
          <a:lstStyle/>
          <a:p>
            <a:r>
              <a:rPr lang="fr-FR" dirty="0"/>
              <a:t>Lawton </a:t>
            </a:r>
            <a:r>
              <a:rPr lang="fr-FR" i="1" dirty="0"/>
              <a:t>et al. </a:t>
            </a:r>
            <a:r>
              <a:rPr lang="fr-FR" dirty="0"/>
              <a:t>(2017) </a:t>
            </a:r>
          </a:p>
        </p:txBody>
      </p:sp>
      <p:sp>
        <p:nvSpPr>
          <p:cNvPr id="38" name="ZoneTexte 37">
            <a:extLst>
              <a:ext uri="{FF2B5EF4-FFF2-40B4-BE49-F238E27FC236}">
                <a16:creationId xmlns:a16="http://schemas.microsoft.com/office/drawing/2014/main" id="{A1C8CE31-FFF2-D783-30B3-4F21C4F6D53E}"/>
              </a:ext>
            </a:extLst>
          </p:cNvPr>
          <p:cNvSpPr txBox="1"/>
          <p:nvPr/>
        </p:nvSpPr>
        <p:spPr>
          <a:xfrm>
            <a:off x="8625527" y="3743677"/>
            <a:ext cx="6096000" cy="369332"/>
          </a:xfrm>
          <a:prstGeom prst="rect">
            <a:avLst/>
          </a:prstGeom>
          <a:noFill/>
        </p:spPr>
        <p:txBody>
          <a:bodyPr wrap="square">
            <a:spAutoFit/>
          </a:bodyPr>
          <a:lstStyle/>
          <a:p>
            <a:r>
              <a:rPr lang="fr-FR" dirty="0"/>
              <a:t>Hall et Lane (2001)</a:t>
            </a:r>
          </a:p>
        </p:txBody>
      </p:sp>
      <p:pic>
        <p:nvPicPr>
          <p:cNvPr id="13" name="Graphique 12" descr="Personne s'alimentant avec un remplissage uni">
            <a:extLst>
              <a:ext uri="{FF2B5EF4-FFF2-40B4-BE49-F238E27FC236}">
                <a16:creationId xmlns:a16="http://schemas.microsoft.com/office/drawing/2014/main" id="{F6FE396B-6D4F-0806-F56E-5B3A75F33B8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227222" y="3611764"/>
            <a:ext cx="718034" cy="718034"/>
          </a:xfrm>
          <a:prstGeom prst="rect">
            <a:avLst/>
          </a:prstGeom>
        </p:spPr>
      </p:pic>
      <p:sp>
        <p:nvSpPr>
          <p:cNvPr id="39" name="ZoneTexte 38">
            <a:extLst>
              <a:ext uri="{FF2B5EF4-FFF2-40B4-BE49-F238E27FC236}">
                <a16:creationId xmlns:a16="http://schemas.microsoft.com/office/drawing/2014/main" id="{48D29787-D893-A456-259B-F4093274FDC4}"/>
              </a:ext>
            </a:extLst>
          </p:cNvPr>
          <p:cNvSpPr txBox="1"/>
          <p:nvPr/>
        </p:nvSpPr>
        <p:spPr>
          <a:xfrm>
            <a:off x="8701754" y="5142937"/>
            <a:ext cx="6096000" cy="369332"/>
          </a:xfrm>
          <a:prstGeom prst="rect">
            <a:avLst/>
          </a:prstGeom>
          <a:noFill/>
        </p:spPr>
        <p:txBody>
          <a:bodyPr wrap="square">
            <a:spAutoFit/>
          </a:bodyPr>
          <a:lstStyle/>
          <a:p>
            <a:r>
              <a:rPr lang="fr-FR" dirty="0"/>
              <a:t>Davison </a:t>
            </a:r>
            <a:r>
              <a:rPr lang="fr-FR" i="1" dirty="0"/>
              <a:t>et al.</a:t>
            </a:r>
            <a:r>
              <a:rPr lang="fr-FR" dirty="0"/>
              <a:t> (2002)</a:t>
            </a:r>
          </a:p>
        </p:txBody>
      </p:sp>
      <p:pic>
        <p:nvPicPr>
          <p:cNvPr id="17" name="Graphique 16" descr="Boîte à repas avec un remplissage uni">
            <a:extLst>
              <a:ext uri="{FF2B5EF4-FFF2-40B4-BE49-F238E27FC236}">
                <a16:creationId xmlns:a16="http://schemas.microsoft.com/office/drawing/2014/main" id="{A6F0FEBC-04CA-BF89-E89D-EC1A04D2744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227222" y="4989848"/>
            <a:ext cx="718034" cy="718034"/>
          </a:xfrm>
          <a:prstGeom prst="rect">
            <a:avLst/>
          </a:prstGeom>
        </p:spPr>
      </p:pic>
    </p:spTree>
    <p:extLst>
      <p:ext uri="{BB962C8B-B14F-4D97-AF65-F5344CB8AC3E}">
        <p14:creationId xmlns:p14="http://schemas.microsoft.com/office/powerpoint/2010/main" val="173649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4"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down)">
                                      <p:cBhvr>
                                        <p:cTn id="10" dur="500"/>
                                        <p:tgtEl>
                                          <p:spTgt spid="31"/>
                                        </p:tgtEl>
                                      </p:cBhvr>
                                    </p:animEffect>
                                  </p:childTnLst>
                                </p:cTn>
                              </p:par>
                              <p:par>
                                <p:cTn id="11" presetID="22" presetClass="entr" presetSubtype="4"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down)">
                                      <p:cBhvr>
                                        <p:cTn id="13" dur="500"/>
                                        <p:tgtEl>
                                          <p:spTgt spid="3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circle(in)">
                                      <p:cBhvr>
                                        <p:cTn id="21" dur="2000"/>
                                        <p:tgtEl>
                                          <p:spTgt spid="29"/>
                                        </p:tgtEl>
                                      </p:cBhvr>
                                    </p:animEffect>
                                  </p:childTnLst>
                                </p:cTn>
                              </p:par>
                              <p:par>
                                <p:cTn id="22" presetID="6" presetClass="entr" presetSubtype="16"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circle(in)">
                                      <p:cBhvr>
                                        <p:cTn id="24" dur="2000"/>
                                        <p:tgtEl>
                                          <p:spTgt spid="30"/>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circle(in)">
                                      <p:cBhvr>
                                        <p:cTn id="27" dur="2000"/>
                                        <p:tgtEl>
                                          <p:spTgt spid="38"/>
                                        </p:tgtEl>
                                      </p:cBhvr>
                                    </p:animEffect>
                                  </p:childTnLst>
                                </p:cTn>
                              </p:par>
                              <p:par>
                                <p:cTn id="28" presetID="6" presetClass="entr" presetSubtype="16"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circle(in)">
                                      <p:cBhvr>
                                        <p:cTn id="30" dur="20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5" grpId="0" animBg="1"/>
      <p:bldP spid="36"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00932CF-C52B-F12E-AE30-A9C8CE4A498E}"/>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5" name="ZoneTexte 4">
            <a:extLst>
              <a:ext uri="{FF2B5EF4-FFF2-40B4-BE49-F238E27FC236}">
                <a16:creationId xmlns:a16="http://schemas.microsoft.com/office/drawing/2014/main" id="{E4424363-7520-D2B3-C4F2-B7C65256F92A}"/>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6" name="ZoneTexte 5">
            <a:extLst>
              <a:ext uri="{FF2B5EF4-FFF2-40B4-BE49-F238E27FC236}">
                <a16:creationId xmlns:a16="http://schemas.microsoft.com/office/drawing/2014/main" id="{B41209EB-8CA4-54F4-4CCD-F8E78D2FFA71}"/>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7" name="ZoneTexte 6">
            <a:extLst>
              <a:ext uri="{FF2B5EF4-FFF2-40B4-BE49-F238E27FC236}">
                <a16:creationId xmlns:a16="http://schemas.microsoft.com/office/drawing/2014/main" id="{07E83465-F045-0130-EF91-D975E610FDB7}"/>
              </a:ext>
            </a:extLst>
          </p:cNvPr>
          <p:cNvSpPr txBox="1"/>
          <p:nvPr/>
        </p:nvSpPr>
        <p:spPr>
          <a:xfrm>
            <a:off x="7233699" y="0"/>
            <a:ext cx="1576649" cy="369332"/>
          </a:xfrm>
          <a:prstGeom prst="rect">
            <a:avLst/>
          </a:prstGeom>
          <a:noFill/>
        </p:spPr>
        <p:txBody>
          <a:bodyPr wrap="square" rtlCol="0">
            <a:spAutoFit/>
          </a:bodyPr>
          <a:lstStyle/>
          <a:p>
            <a:r>
              <a:rPr lang="fr-FR" b="1" dirty="0">
                <a:solidFill>
                  <a:schemeClr val="accent2"/>
                </a:solidFill>
              </a:rPr>
              <a:t>4. </a:t>
            </a:r>
            <a:r>
              <a:rPr lang="fr-FR" b="1" u="sng" dirty="0">
                <a:solidFill>
                  <a:schemeClr val="accent2"/>
                </a:solidFill>
              </a:rPr>
              <a:t>DISCUSSION</a:t>
            </a:r>
          </a:p>
        </p:txBody>
      </p:sp>
      <p:sp>
        <p:nvSpPr>
          <p:cNvPr id="8" name="ZoneTexte 7">
            <a:extLst>
              <a:ext uri="{FF2B5EF4-FFF2-40B4-BE49-F238E27FC236}">
                <a16:creationId xmlns:a16="http://schemas.microsoft.com/office/drawing/2014/main" id="{505AE593-E593-5A2E-77C0-4696854DF30F}"/>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pic>
        <p:nvPicPr>
          <p:cNvPr id="9" name="Picture 4" descr="Accueil - Unité de Recherche Pluridisciplinaire Sport, Santé, Société ( URePSSS - ULR 7369)">
            <a:extLst>
              <a:ext uri="{FF2B5EF4-FFF2-40B4-BE49-F238E27FC236}">
                <a16:creationId xmlns:a16="http://schemas.microsoft.com/office/drawing/2014/main" id="{046ABBC4-5F02-68A0-0FB9-F9BD27ECED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RFO - forme, santé, bien-être - Découvrez nos outils et conseils">
            <a:extLst>
              <a:ext uri="{FF2B5EF4-FFF2-40B4-BE49-F238E27FC236}">
                <a16:creationId xmlns:a16="http://schemas.microsoft.com/office/drawing/2014/main" id="{A2E4B45D-8FB0-0092-5960-D2C89E2BD297}"/>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id="{A2784A88-0E58-40BE-82F4-F00666FFB453}"/>
              </a:ext>
            </a:extLst>
          </p:cNvPr>
          <p:cNvSpPr txBox="1"/>
          <p:nvPr/>
        </p:nvSpPr>
        <p:spPr>
          <a:xfrm>
            <a:off x="883351" y="1553497"/>
            <a:ext cx="2394752" cy="369332"/>
          </a:xfrm>
          <a:prstGeom prst="rect">
            <a:avLst/>
          </a:prstGeom>
          <a:noFill/>
        </p:spPr>
        <p:txBody>
          <a:bodyPr wrap="square" rtlCol="0">
            <a:spAutoFit/>
          </a:bodyPr>
          <a:lstStyle/>
          <a:p>
            <a:pPr algn="ctr"/>
            <a:r>
              <a:rPr lang="fr-FR" b="1" dirty="0"/>
              <a:t>LIMITATIONS</a:t>
            </a:r>
          </a:p>
        </p:txBody>
      </p:sp>
      <p:pic>
        <p:nvPicPr>
          <p:cNvPr id="12" name="Picture 2" descr="Evaluation de la condition physique en Collèges, Lycées, Universités">
            <a:extLst>
              <a:ext uri="{FF2B5EF4-FFF2-40B4-BE49-F238E27FC236}">
                <a16:creationId xmlns:a16="http://schemas.microsoft.com/office/drawing/2014/main" id="{75161C45-DBFF-E2B2-ECD0-C51CCA70106C}"/>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3949944" y="829610"/>
            <a:ext cx="1564871" cy="805909"/>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FBAD29DF-9D6A-9F9F-E826-C0C1B50AB25F}"/>
              </a:ext>
            </a:extLst>
          </p:cNvPr>
          <p:cNvSpPr/>
          <p:nvPr/>
        </p:nvSpPr>
        <p:spPr>
          <a:xfrm>
            <a:off x="6639150" y="911631"/>
            <a:ext cx="4041041" cy="6418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2"/>
                </a:solidFill>
              </a:rPr>
              <a:t>30 minutes </a:t>
            </a:r>
            <a:r>
              <a:rPr lang="fr-FR" dirty="0" err="1">
                <a:solidFill>
                  <a:schemeClr val="accent2"/>
                </a:solidFill>
              </a:rPr>
              <a:t>after</a:t>
            </a:r>
            <a:r>
              <a:rPr lang="fr-FR" dirty="0">
                <a:solidFill>
                  <a:schemeClr val="accent2"/>
                </a:solidFill>
              </a:rPr>
              <a:t> the </a:t>
            </a:r>
            <a:r>
              <a:rPr lang="fr-FR" dirty="0" err="1">
                <a:solidFill>
                  <a:schemeClr val="accent2"/>
                </a:solidFill>
              </a:rPr>
              <a:t>physical</a:t>
            </a:r>
            <a:r>
              <a:rPr lang="fr-FR" dirty="0">
                <a:solidFill>
                  <a:schemeClr val="accent2"/>
                </a:solidFill>
              </a:rPr>
              <a:t> fitness test</a:t>
            </a:r>
          </a:p>
        </p:txBody>
      </p:sp>
      <p:sp>
        <p:nvSpPr>
          <p:cNvPr id="15" name="Rectangle 14">
            <a:extLst>
              <a:ext uri="{FF2B5EF4-FFF2-40B4-BE49-F238E27FC236}">
                <a16:creationId xmlns:a16="http://schemas.microsoft.com/office/drawing/2014/main" id="{255B10A1-8CFE-3D27-E03D-B718B6FDED42}"/>
              </a:ext>
            </a:extLst>
          </p:cNvPr>
          <p:cNvSpPr/>
          <p:nvPr/>
        </p:nvSpPr>
        <p:spPr>
          <a:xfrm>
            <a:off x="6639150" y="1952633"/>
            <a:ext cx="4041041" cy="6418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accent2"/>
                </a:solidFill>
              </a:rPr>
              <a:t>Only</a:t>
            </a:r>
            <a:r>
              <a:rPr lang="fr-FR" dirty="0">
                <a:solidFill>
                  <a:schemeClr val="accent2"/>
                </a:solidFill>
              </a:rPr>
              <a:t> one sport </a:t>
            </a:r>
            <a:r>
              <a:rPr lang="fr-FR" dirty="0" err="1">
                <a:solidFill>
                  <a:schemeClr val="accent2"/>
                </a:solidFill>
              </a:rPr>
              <a:t>could</a:t>
            </a:r>
            <a:r>
              <a:rPr lang="fr-FR" dirty="0">
                <a:solidFill>
                  <a:schemeClr val="accent2"/>
                </a:solidFill>
              </a:rPr>
              <a:t> </a:t>
            </a:r>
            <a:r>
              <a:rPr lang="fr-FR" dirty="0" err="1">
                <a:solidFill>
                  <a:schemeClr val="accent2"/>
                </a:solidFill>
              </a:rPr>
              <a:t>be</a:t>
            </a:r>
            <a:r>
              <a:rPr lang="fr-FR" dirty="0">
                <a:solidFill>
                  <a:schemeClr val="accent2"/>
                </a:solidFill>
              </a:rPr>
              <a:t> </a:t>
            </a:r>
            <a:r>
              <a:rPr lang="fr-FR" dirty="0" err="1">
                <a:solidFill>
                  <a:schemeClr val="accent2"/>
                </a:solidFill>
              </a:rPr>
              <a:t>declared</a:t>
            </a:r>
            <a:endParaRPr lang="fr-FR" dirty="0">
              <a:solidFill>
                <a:schemeClr val="accent2"/>
              </a:solidFill>
            </a:endParaRPr>
          </a:p>
        </p:txBody>
      </p:sp>
      <p:pic>
        <p:nvPicPr>
          <p:cNvPr id="16" name="Graphique 15" descr="Ballon de football avec un remplissage uni">
            <a:extLst>
              <a:ext uri="{FF2B5EF4-FFF2-40B4-BE49-F238E27FC236}">
                <a16:creationId xmlns:a16="http://schemas.microsoft.com/office/drawing/2014/main" id="{2BB9B08E-7B24-496A-6D63-10455834B34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934523" y="2096438"/>
            <a:ext cx="580292" cy="580292"/>
          </a:xfrm>
          <a:prstGeom prst="rect">
            <a:avLst/>
          </a:prstGeom>
        </p:spPr>
      </p:pic>
      <p:pic>
        <p:nvPicPr>
          <p:cNvPr id="17" name="Graphique 16" descr="Badminton contour">
            <a:extLst>
              <a:ext uri="{FF2B5EF4-FFF2-40B4-BE49-F238E27FC236}">
                <a16:creationId xmlns:a16="http://schemas.microsoft.com/office/drawing/2014/main" id="{3EB11537-A594-4CB6-E704-4C2F17C334FE}"/>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084508" y="2082647"/>
            <a:ext cx="551688" cy="551688"/>
          </a:xfrm>
          <a:prstGeom prst="rect">
            <a:avLst/>
          </a:prstGeom>
        </p:spPr>
      </p:pic>
      <p:cxnSp>
        <p:nvCxnSpPr>
          <p:cNvPr id="19" name="Connecteur droit 18">
            <a:extLst>
              <a:ext uri="{FF2B5EF4-FFF2-40B4-BE49-F238E27FC236}">
                <a16:creationId xmlns:a16="http://schemas.microsoft.com/office/drawing/2014/main" id="{9FC5966E-1DC4-7537-4482-52FF2200C0AE}"/>
              </a:ext>
            </a:extLst>
          </p:cNvPr>
          <p:cNvCxnSpPr>
            <a:cxnSpLocks/>
          </p:cNvCxnSpPr>
          <p:nvPr/>
        </p:nvCxnSpPr>
        <p:spPr>
          <a:xfrm flipH="1">
            <a:off x="5033771" y="2096438"/>
            <a:ext cx="397765" cy="58029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necteur droit 22">
            <a:extLst>
              <a:ext uri="{FF2B5EF4-FFF2-40B4-BE49-F238E27FC236}">
                <a16:creationId xmlns:a16="http://schemas.microsoft.com/office/drawing/2014/main" id="{4EC7195F-F89D-EF88-6DF0-E7355700A682}"/>
              </a:ext>
            </a:extLst>
          </p:cNvPr>
          <p:cNvCxnSpPr/>
          <p:nvPr/>
        </p:nvCxnSpPr>
        <p:spPr>
          <a:xfrm>
            <a:off x="5012998" y="2138833"/>
            <a:ext cx="439310" cy="53789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a16="http://schemas.microsoft.com/office/drawing/2014/main" id="{91CD2CD0-EE43-EC81-8065-CCB04F2E92FD}"/>
              </a:ext>
            </a:extLst>
          </p:cNvPr>
          <p:cNvSpPr txBox="1"/>
          <p:nvPr/>
        </p:nvSpPr>
        <p:spPr>
          <a:xfrm>
            <a:off x="883351" y="4386409"/>
            <a:ext cx="2394752" cy="369332"/>
          </a:xfrm>
          <a:prstGeom prst="rect">
            <a:avLst/>
          </a:prstGeom>
          <a:noFill/>
        </p:spPr>
        <p:txBody>
          <a:bodyPr wrap="square" rtlCol="0">
            <a:spAutoFit/>
          </a:bodyPr>
          <a:lstStyle/>
          <a:p>
            <a:pPr algn="ctr"/>
            <a:r>
              <a:rPr lang="fr-FR" b="1" dirty="0"/>
              <a:t>PERSPECTIVES</a:t>
            </a:r>
          </a:p>
        </p:txBody>
      </p:sp>
      <p:sp>
        <p:nvSpPr>
          <p:cNvPr id="26" name="Rectangle 25">
            <a:extLst>
              <a:ext uri="{FF2B5EF4-FFF2-40B4-BE49-F238E27FC236}">
                <a16:creationId xmlns:a16="http://schemas.microsoft.com/office/drawing/2014/main" id="{31E27C6D-5B7A-0901-662F-2C2ADA4B4176}"/>
              </a:ext>
            </a:extLst>
          </p:cNvPr>
          <p:cNvSpPr/>
          <p:nvPr/>
        </p:nvSpPr>
        <p:spPr>
          <a:xfrm>
            <a:off x="3456168" y="3549010"/>
            <a:ext cx="7809240" cy="6418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accent2"/>
                </a:solidFill>
              </a:rPr>
              <a:t>Ask</a:t>
            </a:r>
            <a:r>
              <a:rPr lang="fr-FR" dirty="0">
                <a:solidFill>
                  <a:schemeClr val="accent2"/>
                </a:solidFill>
              </a:rPr>
              <a:t> the participants about </a:t>
            </a:r>
            <a:r>
              <a:rPr lang="fr-FR" dirty="0" err="1">
                <a:solidFill>
                  <a:schemeClr val="accent2"/>
                </a:solidFill>
              </a:rPr>
              <a:t>intensity</a:t>
            </a:r>
            <a:r>
              <a:rPr lang="fr-FR" dirty="0">
                <a:solidFill>
                  <a:schemeClr val="accent2"/>
                </a:solidFill>
              </a:rPr>
              <a:t>, </a:t>
            </a:r>
            <a:r>
              <a:rPr lang="fr-FR" dirty="0" err="1">
                <a:solidFill>
                  <a:schemeClr val="accent2"/>
                </a:solidFill>
              </a:rPr>
              <a:t>frequency</a:t>
            </a:r>
            <a:r>
              <a:rPr lang="fr-FR" dirty="0">
                <a:solidFill>
                  <a:schemeClr val="accent2"/>
                </a:solidFill>
              </a:rPr>
              <a:t> and volume of </a:t>
            </a:r>
            <a:r>
              <a:rPr lang="fr-FR" dirty="0" err="1">
                <a:solidFill>
                  <a:schemeClr val="accent2"/>
                </a:solidFill>
              </a:rPr>
              <a:t>physical</a:t>
            </a:r>
            <a:r>
              <a:rPr lang="fr-FR" dirty="0">
                <a:solidFill>
                  <a:schemeClr val="accent2"/>
                </a:solidFill>
              </a:rPr>
              <a:t> </a:t>
            </a:r>
            <a:r>
              <a:rPr lang="fr-FR" dirty="0" err="1">
                <a:solidFill>
                  <a:schemeClr val="accent2"/>
                </a:solidFill>
              </a:rPr>
              <a:t>activities</a:t>
            </a:r>
            <a:endParaRPr lang="fr-FR" dirty="0">
              <a:solidFill>
                <a:schemeClr val="accent2"/>
              </a:solidFill>
            </a:endParaRPr>
          </a:p>
        </p:txBody>
      </p:sp>
      <p:sp>
        <p:nvSpPr>
          <p:cNvPr id="27" name="Rectangle 26">
            <a:extLst>
              <a:ext uri="{FF2B5EF4-FFF2-40B4-BE49-F238E27FC236}">
                <a16:creationId xmlns:a16="http://schemas.microsoft.com/office/drawing/2014/main" id="{B7F3271D-0FE4-3EE2-7474-D2DCE7BC7601}"/>
              </a:ext>
            </a:extLst>
          </p:cNvPr>
          <p:cNvSpPr/>
          <p:nvPr/>
        </p:nvSpPr>
        <p:spPr>
          <a:xfrm>
            <a:off x="3439972" y="4903522"/>
            <a:ext cx="7809240" cy="6418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accent2"/>
                </a:solidFill>
              </a:rPr>
              <a:t>Other</a:t>
            </a:r>
            <a:r>
              <a:rPr lang="fr-FR" dirty="0">
                <a:solidFill>
                  <a:schemeClr val="accent2"/>
                </a:solidFill>
              </a:rPr>
              <a:t> </a:t>
            </a:r>
            <a:r>
              <a:rPr lang="fr-FR" dirty="0" err="1">
                <a:solidFill>
                  <a:schemeClr val="accent2"/>
                </a:solidFill>
              </a:rPr>
              <a:t>validated</a:t>
            </a:r>
            <a:r>
              <a:rPr lang="fr-FR" dirty="0">
                <a:solidFill>
                  <a:schemeClr val="accent2"/>
                </a:solidFill>
              </a:rPr>
              <a:t> </a:t>
            </a:r>
            <a:r>
              <a:rPr lang="fr-FR" dirty="0" err="1">
                <a:solidFill>
                  <a:schemeClr val="accent2"/>
                </a:solidFill>
              </a:rPr>
              <a:t>tools</a:t>
            </a:r>
            <a:r>
              <a:rPr lang="fr-FR" dirty="0">
                <a:solidFill>
                  <a:schemeClr val="accent2"/>
                </a:solidFill>
              </a:rPr>
              <a:t> </a:t>
            </a:r>
            <a:r>
              <a:rPr lang="fr-FR" dirty="0" err="1">
                <a:solidFill>
                  <a:schemeClr val="accent2"/>
                </a:solidFill>
              </a:rPr>
              <a:t>such</a:t>
            </a:r>
            <a:r>
              <a:rPr lang="fr-FR" dirty="0">
                <a:solidFill>
                  <a:schemeClr val="accent2"/>
                </a:solidFill>
              </a:rPr>
              <a:t> as the PANAS (Watson et </a:t>
            </a:r>
            <a:r>
              <a:rPr lang="fr-FR" i="1" dirty="0">
                <a:solidFill>
                  <a:schemeClr val="accent2"/>
                </a:solidFill>
              </a:rPr>
              <a:t>al.</a:t>
            </a:r>
            <a:r>
              <a:rPr lang="fr-FR" dirty="0">
                <a:solidFill>
                  <a:schemeClr val="accent2"/>
                </a:solidFill>
              </a:rPr>
              <a:t>, 2008) </a:t>
            </a:r>
            <a:r>
              <a:rPr lang="fr-FR" dirty="0" err="1">
                <a:solidFill>
                  <a:schemeClr val="accent2"/>
                </a:solidFill>
              </a:rPr>
              <a:t>could</a:t>
            </a:r>
            <a:r>
              <a:rPr lang="fr-FR" dirty="0">
                <a:solidFill>
                  <a:schemeClr val="accent2"/>
                </a:solidFill>
              </a:rPr>
              <a:t> </a:t>
            </a:r>
            <a:r>
              <a:rPr lang="fr-FR" dirty="0" err="1">
                <a:solidFill>
                  <a:schemeClr val="accent2"/>
                </a:solidFill>
              </a:rPr>
              <a:t>be</a:t>
            </a:r>
            <a:r>
              <a:rPr lang="fr-FR" dirty="0">
                <a:solidFill>
                  <a:schemeClr val="accent2"/>
                </a:solidFill>
              </a:rPr>
              <a:t> </a:t>
            </a:r>
            <a:r>
              <a:rPr lang="fr-FR" dirty="0" err="1">
                <a:solidFill>
                  <a:schemeClr val="accent2"/>
                </a:solidFill>
              </a:rPr>
              <a:t>used</a:t>
            </a:r>
            <a:endParaRPr lang="fr-FR" dirty="0">
              <a:solidFill>
                <a:schemeClr val="accent2"/>
              </a:solidFill>
            </a:endParaRPr>
          </a:p>
        </p:txBody>
      </p:sp>
    </p:spTree>
    <p:extLst>
      <p:ext uri="{BB962C8B-B14F-4D97-AF65-F5344CB8AC3E}">
        <p14:creationId xmlns:p14="http://schemas.microsoft.com/office/powerpoint/2010/main" val="30564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26" grpId="0" animBg="1"/>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IRFO - forme, santé, bien-être - Découvrez nos outils et conseils">
            <a:extLst>
              <a:ext uri="{FF2B5EF4-FFF2-40B4-BE49-F238E27FC236}">
                <a16:creationId xmlns:a16="http://schemas.microsoft.com/office/drawing/2014/main" id="{542D1EC0-1557-ADB7-B93B-BA4A3B50C6D9}"/>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Accueil - Unité de Recherche Pluridisciplinaire Sport, Santé, Société ( URePSSS - ULR 7369)">
            <a:extLst>
              <a:ext uri="{FF2B5EF4-FFF2-40B4-BE49-F238E27FC236}">
                <a16:creationId xmlns:a16="http://schemas.microsoft.com/office/drawing/2014/main" id="{399BAFAA-A9EA-9A72-DB82-D9EBCAA030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a:extLst>
              <a:ext uri="{FF2B5EF4-FFF2-40B4-BE49-F238E27FC236}">
                <a16:creationId xmlns:a16="http://schemas.microsoft.com/office/drawing/2014/main" id="{7B336C30-3D72-E845-0E02-AB5978C078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430" y="5946910"/>
            <a:ext cx="4256760" cy="819354"/>
          </a:xfrm>
          <a:prstGeom prst="rect">
            <a:avLst/>
          </a:prstGeom>
        </p:spPr>
      </p:pic>
      <p:pic>
        <p:nvPicPr>
          <p:cNvPr id="14" name="Image 13">
            <a:extLst>
              <a:ext uri="{FF2B5EF4-FFF2-40B4-BE49-F238E27FC236}">
                <a16:creationId xmlns:a16="http://schemas.microsoft.com/office/drawing/2014/main" id="{C7713092-15D9-81CA-34F8-6B1AC5049B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28968" y="5946910"/>
            <a:ext cx="848687" cy="832046"/>
          </a:xfrm>
          <a:prstGeom prst="rect">
            <a:avLst/>
          </a:prstGeom>
        </p:spPr>
      </p:pic>
      <p:sp>
        <p:nvSpPr>
          <p:cNvPr id="15" name="ZoneTexte 14">
            <a:extLst>
              <a:ext uri="{FF2B5EF4-FFF2-40B4-BE49-F238E27FC236}">
                <a16:creationId xmlns:a16="http://schemas.microsoft.com/office/drawing/2014/main" id="{32EA6D62-1C22-20E0-8902-5F196492DA07}"/>
              </a:ext>
            </a:extLst>
          </p:cNvPr>
          <p:cNvSpPr txBox="1"/>
          <p:nvPr/>
        </p:nvSpPr>
        <p:spPr>
          <a:xfrm>
            <a:off x="2693376" y="5986673"/>
            <a:ext cx="1808378" cy="369332"/>
          </a:xfrm>
          <a:prstGeom prst="rect">
            <a:avLst/>
          </a:prstGeom>
          <a:noFill/>
        </p:spPr>
        <p:txBody>
          <a:bodyPr wrap="square" rtlCol="0">
            <a:spAutoFit/>
          </a:bodyPr>
          <a:lstStyle/>
          <a:p>
            <a:r>
              <a:rPr lang="fr-FR" b="1" dirty="0"/>
              <a:t>FULL TEXT LINKS</a:t>
            </a:r>
          </a:p>
        </p:txBody>
      </p:sp>
      <p:sp>
        <p:nvSpPr>
          <p:cNvPr id="13" name="ZoneTexte 12">
            <a:extLst>
              <a:ext uri="{FF2B5EF4-FFF2-40B4-BE49-F238E27FC236}">
                <a16:creationId xmlns:a16="http://schemas.microsoft.com/office/drawing/2014/main" id="{B35BC538-D931-7AC4-2476-8AB3EA36323D}"/>
              </a:ext>
            </a:extLst>
          </p:cNvPr>
          <p:cNvSpPr txBox="1"/>
          <p:nvPr/>
        </p:nvSpPr>
        <p:spPr>
          <a:xfrm>
            <a:off x="9089743" y="0"/>
            <a:ext cx="1673627" cy="369332"/>
          </a:xfrm>
          <a:prstGeom prst="rect">
            <a:avLst/>
          </a:prstGeom>
          <a:noFill/>
        </p:spPr>
        <p:txBody>
          <a:bodyPr wrap="square" rtlCol="0">
            <a:spAutoFit/>
          </a:bodyPr>
          <a:lstStyle/>
          <a:p>
            <a:r>
              <a:rPr lang="fr-FR" b="1" dirty="0">
                <a:solidFill>
                  <a:schemeClr val="accent1"/>
                </a:solidFill>
              </a:rPr>
              <a:t>5. </a:t>
            </a:r>
            <a:r>
              <a:rPr lang="fr-FR" b="1" u="sng" dirty="0">
                <a:solidFill>
                  <a:schemeClr val="accent1"/>
                </a:solidFill>
              </a:rPr>
              <a:t>CONCLUSION</a:t>
            </a:r>
          </a:p>
        </p:txBody>
      </p:sp>
      <p:sp>
        <p:nvSpPr>
          <p:cNvPr id="16" name="ZoneTexte 15">
            <a:extLst>
              <a:ext uri="{FF2B5EF4-FFF2-40B4-BE49-F238E27FC236}">
                <a16:creationId xmlns:a16="http://schemas.microsoft.com/office/drawing/2014/main" id="{9ECC12EA-0BDE-45C2-7816-47B01743DB76}"/>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17" name="ZoneTexte 16">
            <a:extLst>
              <a:ext uri="{FF2B5EF4-FFF2-40B4-BE49-F238E27FC236}">
                <a16:creationId xmlns:a16="http://schemas.microsoft.com/office/drawing/2014/main" id="{025D5325-276B-41A8-2A99-FD6909BBEB21}"/>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18" name="ZoneTexte 17">
            <a:extLst>
              <a:ext uri="{FF2B5EF4-FFF2-40B4-BE49-F238E27FC236}">
                <a16:creationId xmlns:a16="http://schemas.microsoft.com/office/drawing/2014/main" id="{4739B2BE-560D-F317-FE94-C985301F6CDD}"/>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9" name="ZoneTexte 18">
            <a:extLst>
              <a:ext uri="{FF2B5EF4-FFF2-40B4-BE49-F238E27FC236}">
                <a16:creationId xmlns:a16="http://schemas.microsoft.com/office/drawing/2014/main" id="{6EE0B832-9965-08BC-E412-BCE1FC2528DA}"/>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pic>
        <p:nvPicPr>
          <p:cNvPr id="20" name="Graphique 19" descr="Badge 1 avec un remplissage uni">
            <a:extLst>
              <a:ext uri="{FF2B5EF4-FFF2-40B4-BE49-F238E27FC236}">
                <a16:creationId xmlns:a16="http://schemas.microsoft.com/office/drawing/2014/main" id="{80EE6B0E-DE14-92EE-551B-D08CBA9AD1F4}"/>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67219" y="1268180"/>
            <a:ext cx="457200" cy="457200"/>
          </a:xfrm>
          <a:prstGeom prst="rect">
            <a:avLst/>
          </a:prstGeom>
        </p:spPr>
      </p:pic>
      <p:pic>
        <p:nvPicPr>
          <p:cNvPr id="21" name="Graphique 20" descr="Badge avec un remplissage uni">
            <a:extLst>
              <a:ext uri="{FF2B5EF4-FFF2-40B4-BE49-F238E27FC236}">
                <a16:creationId xmlns:a16="http://schemas.microsoft.com/office/drawing/2014/main" id="{B63741A2-6769-60A5-163E-78E372168970}"/>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967218" y="2860974"/>
            <a:ext cx="457201" cy="457201"/>
          </a:xfrm>
          <a:prstGeom prst="rect">
            <a:avLst/>
          </a:prstGeom>
        </p:spPr>
      </p:pic>
      <p:pic>
        <p:nvPicPr>
          <p:cNvPr id="22" name="Graphique 21" descr="Badge 3 avec un remplissage uni">
            <a:extLst>
              <a:ext uri="{FF2B5EF4-FFF2-40B4-BE49-F238E27FC236}">
                <a16:creationId xmlns:a16="http://schemas.microsoft.com/office/drawing/2014/main" id="{AFE3C72B-5941-B652-4733-1484119A36B9}"/>
              </a:ext>
            </a:extLst>
          </p:cNvPr>
          <p:cNvPicPr>
            <a:picLocks noChangeAspect="1"/>
          </p:cNvPicPr>
          <p:nvPr/>
        </p:nvPicPr>
        <p:blipFill>
          <a:blip r:embed="rId11" cstate="hq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967219" y="4282357"/>
            <a:ext cx="457200" cy="457200"/>
          </a:xfrm>
          <a:prstGeom prst="rect">
            <a:avLst/>
          </a:prstGeom>
        </p:spPr>
      </p:pic>
      <p:sp>
        <p:nvSpPr>
          <p:cNvPr id="2" name="Rectangle 1">
            <a:extLst>
              <a:ext uri="{FF2B5EF4-FFF2-40B4-BE49-F238E27FC236}">
                <a16:creationId xmlns:a16="http://schemas.microsoft.com/office/drawing/2014/main" id="{28F35EC0-E8D5-37C1-4643-951EA40041C2}"/>
              </a:ext>
            </a:extLst>
          </p:cNvPr>
          <p:cNvSpPr/>
          <p:nvPr/>
        </p:nvSpPr>
        <p:spPr>
          <a:xfrm>
            <a:off x="3125448" y="857921"/>
            <a:ext cx="7022592" cy="12148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solidFill>
              </a:rPr>
              <a:t>Being</a:t>
            </a:r>
            <a:r>
              <a:rPr lang="fr-FR" dirty="0">
                <a:solidFill>
                  <a:schemeClr val="tx1"/>
                </a:solidFill>
              </a:rPr>
              <a:t> a </a:t>
            </a:r>
            <a:r>
              <a:rPr lang="fr-FR" dirty="0" err="1">
                <a:solidFill>
                  <a:schemeClr val="tx1"/>
                </a:solidFill>
              </a:rPr>
              <a:t>member</a:t>
            </a:r>
            <a:r>
              <a:rPr lang="fr-FR" dirty="0">
                <a:solidFill>
                  <a:schemeClr val="tx1"/>
                </a:solidFill>
              </a:rPr>
              <a:t> of a sports club </a:t>
            </a:r>
            <a:r>
              <a:rPr lang="fr-FR" dirty="0" err="1">
                <a:solidFill>
                  <a:schemeClr val="tx1"/>
                </a:solidFill>
              </a:rPr>
              <a:t>is</a:t>
            </a:r>
            <a:r>
              <a:rPr lang="fr-FR" dirty="0">
                <a:solidFill>
                  <a:schemeClr val="tx1"/>
                </a:solidFill>
              </a:rPr>
              <a:t> </a:t>
            </a:r>
            <a:r>
              <a:rPr lang="fr-FR" dirty="0" err="1">
                <a:solidFill>
                  <a:schemeClr val="tx1"/>
                </a:solidFill>
              </a:rPr>
              <a:t>associated</a:t>
            </a:r>
            <a:r>
              <a:rPr lang="fr-FR" dirty="0">
                <a:solidFill>
                  <a:schemeClr val="tx1"/>
                </a:solidFill>
              </a:rPr>
              <a:t> </a:t>
            </a:r>
            <a:r>
              <a:rPr lang="fr-FR" dirty="0" err="1">
                <a:solidFill>
                  <a:schemeClr val="tx1"/>
                </a:solidFill>
              </a:rPr>
              <a:t>with</a:t>
            </a:r>
            <a:r>
              <a:rPr lang="fr-FR" dirty="0">
                <a:solidFill>
                  <a:schemeClr val="tx1"/>
                </a:solidFill>
              </a:rPr>
              <a:t> affective </a:t>
            </a:r>
            <a:r>
              <a:rPr lang="fr-FR" dirty="0" err="1">
                <a:solidFill>
                  <a:schemeClr val="tx1"/>
                </a:solidFill>
              </a:rPr>
              <a:t>benefits</a:t>
            </a:r>
            <a:endParaRPr lang="fr-FR" dirty="0">
              <a:solidFill>
                <a:schemeClr val="tx1"/>
              </a:solidFill>
            </a:endParaRPr>
          </a:p>
        </p:txBody>
      </p:sp>
      <p:sp>
        <p:nvSpPr>
          <p:cNvPr id="23" name="Rectangle 22">
            <a:extLst>
              <a:ext uri="{FF2B5EF4-FFF2-40B4-BE49-F238E27FC236}">
                <a16:creationId xmlns:a16="http://schemas.microsoft.com/office/drawing/2014/main" id="{30577E17-7806-0A01-4D40-9FFDB78373D0}"/>
              </a:ext>
            </a:extLst>
          </p:cNvPr>
          <p:cNvSpPr/>
          <p:nvPr/>
        </p:nvSpPr>
        <p:spPr>
          <a:xfrm>
            <a:off x="3125448" y="2482155"/>
            <a:ext cx="7022592" cy="12148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dirty="0" err="1">
                <a:solidFill>
                  <a:schemeClr val="tx1"/>
                </a:solidFill>
              </a:rPr>
              <a:t>Athletics</a:t>
            </a:r>
            <a:r>
              <a:rPr lang="fr-FR" dirty="0">
                <a:solidFill>
                  <a:schemeClr val="tx1"/>
                </a:solidFill>
              </a:rPr>
              <a:t> and soccer club </a:t>
            </a:r>
            <a:r>
              <a:rPr lang="fr-FR" dirty="0" err="1">
                <a:solidFill>
                  <a:schemeClr val="tx1"/>
                </a:solidFill>
              </a:rPr>
              <a:t>membership</a:t>
            </a:r>
            <a:r>
              <a:rPr lang="fr-FR" dirty="0">
                <a:solidFill>
                  <a:schemeClr val="tx1"/>
                </a:solidFill>
              </a:rPr>
              <a:t> </a:t>
            </a:r>
            <a:r>
              <a:rPr lang="fr-FR" dirty="0" err="1">
                <a:solidFill>
                  <a:schemeClr val="tx1"/>
                </a:solidFill>
              </a:rPr>
              <a:t>might</a:t>
            </a:r>
            <a:r>
              <a:rPr lang="fr-FR" dirty="0">
                <a:solidFill>
                  <a:schemeClr val="tx1"/>
                </a:solidFill>
              </a:rPr>
              <a:t> </a:t>
            </a:r>
            <a:r>
              <a:rPr lang="fr-FR" dirty="0" err="1">
                <a:solidFill>
                  <a:schemeClr val="tx1"/>
                </a:solidFill>
              </a:rPr>
              <a:t>be</a:t>
            </a:r>
            <a:r>
              <a:rPr lang="fr-FR" dirty="0">
                <a:solidFill>
                  <a:schemeClr val="tx1"/>
                </a:solidFill>
              </a:rPr>
              <a:t> </a:t>
            </a:r>
            <a:r>
              <a:rPr lang="fr-FR" dirty="0" err="1">
                <a:solidFill>
                  <a:schemeClr val="tx1"/>
                </a:solidFill>
              </a:rPr>
              <a:t>associated</a:t>
            </a:r>
            <a:r>
              <a:rPr lang="fr-FR" dirty="0">
                <a:solidFill>
                  <a:schemeClr val="tx1"/>
                </a:solidFill>
              </a:rPr>
              <a:t> </a:t>
            </a:r>
            <a:r>
              <a:rPr lang="fr-FR" dirty="0" err="1">
                <a:solidFill>
                  <a:schemeClr val="tx1"/>
                </a:solidFill>
              </a:rPr>
              <a:t>with</a:t>
            </a:r>
            <a:r>
              <a:rPr lang="fr-FR" dirty="0">
                <a:solidFill>
                  <a:schemeClr val="tx1"/>
                </a:solidFill>
              </a:rPr>
              <a:t> the </a:t>
            </a:r>
            <a:r>
              <a:rPr lang="fr-FR" dirty="0" err="1">
                <a:solidFill>
                  <a:schemeClr val="tx1"/>
                </a:solidFill>
              </a:rPr>
              <a:t>highest</a:t>
            </a:r>
            <a:r>
              <a:rPr lang="fr-FR" dirty="0">
                <a:solidFill>
                  <a:schemeClr val="tx1"/>
                </a:solidFill>
              </a:rPr>
              <a:t> </a:t>
            </a:r>
            <a:r>
              <a:rPr lang="fr-FR" dirty="0" err="1">
                <a:solidFill>
                  <a:schemeClr val="tx1"/>
                </a:solidFill>
              </a:rPr>
              <a:t>level</a:t>
            </a:r>
            <a:r>
              <a:rPr lang="fr-FR" dirty="0">
                <a:solidFill>
                  <a:schemeClr val="tx1"/>
                </a:solidFill>
              </a:rPr>
              <a:t> of affective </a:t>
            </a:r>
            <a:r>
              <a:rPr lang="fr-FR" dirty="0" err="1">
                <a:solidFill>
                  <a:schemeClr val="tx1"/>
                </a:solidFill>
              </a:rPr>
              <a:t>benefits</a:t>
            </a:r>
            <a:endParaRPr lang="fr-FR" dirty="0">
              <a:solidFill>
                <a:schemeClr val="tx1"/>
              </a:solidFill>
            </a:endParaRPr>
          </a:p>
        </p:txBody>
      </p:sp>
      <p:sp>
        <p:nvSpPr>
          <p:cNvPr id="24" name="Rectangle 23">
            <a:extLst>
              <a:ext uri="{FF2B5EF4-FFF2-40B4-BE49-F238E27FC236}">
                <a16:creationId xmlns:a16="http://schemas.microsoft.com/office/drawing/2014/main" id="{EFCD9816-CF8A-9F04-0C4C-621DB9A3D371}"/>
              </a:ext>
            </a:extLst>
          </p:cNvPr>
          <p:cNvSpPr/>
          <p:nvPr/>
        </p:nvSpPr>
        <p:spPr>
          <a:xfrm>
            <a:off x="3125448" y="4132139"/>
            <a:ext cx="7022592" cy="12148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dirty="0">
                <a:solidFill>
                  <a:schemeClr val="tx1"/>
                </a:solidFill>
              </a:rPr>
              <a:t>Boxing, badminton, dance and horse riding are </a:t>
            </a:r>
            <a:r>
              <a:rPr lang="fr-FR" dirty="0" err="1">
                <a:solidFill>
                  <a:schemeClr val="tx1"/>
                </a:solidFill>
              </a:rPr>
              <a:t>associated</a:t>
            </a:r>
            <a:r>
              <a:rPr lang="fr-FR" dirty="0">
                <a:solidFill>
                  <a:schemeClr val="tx1"/>
                </a:solidFill>
              </a:rPr>
              <a:t> </a:t>
            </a:r>
            <a:r>
              <a:rPr lang="fr-FR" dirty="0" err="1">
                <a:solidFill>
                  <a:schemeClr val="tx1"/>
                </a:solidFill>
              </a:rPr>
              <a:t>with</a:t>
            </a:r>
            <a:r>
              <a:rPr lang="fr-FR" dirty="0">
                <a:solidFill>
                  <a:schemeClr val="tx1"/>
                </a:solidFill>
              </a:rPr>
              <a:t> </a:t>
            </a:r>
            <a:r>
              <a:rPr lang="fr-FR" dirty="0" err="1">
                <a:solidFill>
                  <a:schemeClr val="tx1"/>
                </a:solidFill>
              </a:rPr>
              <a:t>less</a:t>
            </a:r>
            <a:r>
              <a:rPr lang="fr-FR" dirty="0">
                <a:solidFill>
                  <a:schemeClr val="tx1"/>
                </a:solidFill>
              </a:rPr>
              <a:t> </a:t>
            </a:r>
            <a:r>
              <a:rPr lang="fr-FR" dirty="0" err="1">
                <a:solidFill>
                  <a:schemeClr val="tx1"/>
                </a:solidFill>
              </a:rPr>
              <a:t>benefits</a:t>
            </a:r>
            <a:endParaRPr lang="fr-FR" dirty="0">
              <a:solidFill>
                <a:schemeClr val="tx1"/>
              </a:solidFill>
            </a:endParaRPr>
          </a:p>
        </p:txBody>
      </p:sp>
    </p:spTree>
    <p:extLst>
      <p:ext uri="{BB962C8B-B14F-4D97-AF65-F5344CB8AC3E}">
        <p14:creationId xmlns:p14="http://schemas.microsoft.com/office/powerpoint/2010/main" val="859521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369641-933B-448E-9868-08560EFA1E69}"/>
              </a:ext>
            </a:extLst>
          </p:cNvPr>
          <p:cNvSpPr/>
          <p:nvPr/>
        </p:nvSpPr>
        <p:spPr>
          <a:xfrm>
            <a:off x="374074" y="298592"/>
            <a:ext cx="2643446" cy="632433"/>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accent2"/>
              </a:solidFill>
            </a:endParaRPr>
          </a:p>
        </p:txBody>
      </p:sp>
      <p:sp>
        <p:nvSpPr>
          <p:cNvPr id="5" name="ZoneTexte 4">
            <a:extLst>
              <a:ext uri="{FF2B5EF4-FFF2-40B4-BE49-F238E27FC236}">
                <a16:creationId xmlns:a16="http://schemas.microsoft.com/office/drawing/2014/main" id="{9A75338E-39AB-CFA5-E00F-0D229CB602BC}"/>
              </a:ext>
            </a:extLst>
          </p:cNvPr>
          <p:cNvSpPr txBox="1"/>
          <p:nvPr/>
        </p:nvSpPr>
        <p:spPr>
          <a:xfrm>
            <a:off x="475488" y="438912"/>
            <a:ext cx="2441448" cy="369332"/>
          </a:xfrm>
          <a:prstGeom prst="rect">
            <a:avLst/>
          </a:prstGeom>
          <a:noFill/>
        </p:spPr>
        <p:txBody>
          <a:bodyPr wrap="square" rtlCol="0">
            <a:spAutoFit/>
          </a:bodyPr>
          <a:lstStyle/>
          <a:p>
            <a:pPr algn="ctr"/>
            <a:r>
              <a:rPr lang="fr-FR" b="1" dirty="0">
                <a:solidFill>
                  <a:schemeClr val="accent1"/>
                </a:solidFill>
              </a:rPr>
              <a:t>ACKNOWLEDGMENT</a:t>
            </a:r>
          </a:p>
        </p:txBody>
      </p:sp>
      <p:pic>
        <p:nvPicPr>
          <p:cNvPr id="6" name="Picture 2" descr="IRFO - forme, santé, bien-être - Découvrez nos outils et conseils">
            <a:extLst>
              <a:ext uri="{FF2B5EF4-FFF2-40B4-BE49-F238E27FC236}">
                <a16:creationId xmlns:a16="http://schemas.microsoft.com/office/drawing/2014/main" id="{23338329-3953-3C1E-1ED1-5316FBBE198F}"/>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Accueil - Unité de Recherche Pluridisciplinaire Sport, Santé, Société ( URePSSS - ULR 7369)">
            <a:extLst>
              <a:ext uri="{FF2B5EF4-FFF2-40B4-BE49-F238E27FC236}">
                <a16:creationId xmlns:a16="http://schemas.microsoft.com/office/drawing/2014/main" id="{B1B0AE80-CD18-D953-AC01-01D5E8800A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4DBFB943-9F3C-C6B1-1334-56095E5758B3}"/>
              </a:ext>
            </a:extLst>
          </p:cNvPr>
          <p:cNvSpPr txBox="1"/>
          <p:nvPr/>
        </p:nvSpPr>
        <p:spPr>
          <a:xfrm>
            <a:off x="2139696" y="1824811"/>
            <a:ext cx="8438112" cy="369332"/>
          </a:xfrm>
          <a:prstGeom prst="rect">
            <a:avLst/>
          </a:prstGeom>
          <a:noFill/>
        </p:spPr>
        <p:txBody>
          <a:bodyPr wrap="square" rtlCol="0">
            <a:spAutoFit/>
          </a:bodyPr>
          <a:lstStyle/>
          <a:p>
            <a:r>
              <a:rPr lang="fr-FR" dirty="0"/>
              <a:t>The </a:t>
            </a:r>
            <a:r>
              <a:rPr lang="fr-FR" dirty="0" err="1"/>
              <a:t>authors</a:t>
            </a:r>
            <a:r>
              <a:rPr lang="fr-FR" dirty="0"/>
              <a:t> are </a:t>
            </a:r>
            <a:r>
              <a:rPr lang="fr-FR" dirty="0" err="1"/>
              <a:t>grateful</a:t>
            </a:r>
            <a:r>
              <a:rPr lang="fr-FR" dirty="0"/>
              <a:t> to the			for </a:t>
            </a:r>
            <a:r>
              <a:rPr lang="fr-FR" dirty="0" err="1"/>
              <a:t>making</a:t>
            </a:r>
            <a:r>
              <a:rPr lang="fr-FR" dirty="0"/>
              <a:t> the data </a:t>
            </a:r>
            <a:r>
              <a:rPr lang="fr-FR" dirty="0" err="1"/>
              <a:t>available</a:t>
            </a:r>
            <a:r>
              <a:rPr lang="fr-FR" dirty="0"/>
              <a:t> </a:t>
            </a:r>
          </a:p>
        </p:txBody>
      </p:sp>
      <p:pic>
        <p:nvPicPr>
          <p:cNvPr id="9" name="Picture 2" descr="IRFO - forme, santé, bien-être - Découvrez nos outils et conseils">
            <a:extLst>
              <a:ext uri="{FF2B5EF4-FFF2-40B4-BE49-F238E27FC236}">
                <a16:creationId xmlns:a16="http://schemas.microsoft.com/office/drawing/2014/main" id="{AA458D7A-20B9-3B54-D6E6-A4F82A4F8B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5127" y="1277597"/>
            <a:ext cx="2268130" cy="1262592"/>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descr="Femme faisant du jogging sur une route déserte">
            <a:extLst>
              <a:ext uri="{FF2B5EF4-FFF2-40B4-BE49-F238E27FC236}">
                <a16:creationId xmlns:a16="http://schemas.microsoft.com/office/drawing/2014/main" id="{B9C98B96-8BEC-65DE-47D9-9166BD19CC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5188" y="3429000"/>
            <a:ext cx="2840812" cy="1895759"/>
          </a:xfrm>
          <a:prstGeom prst="rect">
            <a:avLst/>
          </a:prstGeom>
        </p:spPr>
      </p:pic>
      <p:sp>
        <p:nvSpPr>
          <p:cNvPr id="11" name="ZoneTexte 10">
            <a:extLst>
              <a:ext uri="{FF2B5EF4-FFF2-40B4-BE49-F238E27FC236}">
                <a16:creationId xmlns:a16="http://schemas.microsoft.com/office/drawing/2014/main" id="{DE805961-11D1-8E90-720F-279A46DB16BE}"/>
              </a:ext>
            </a:extLst>
          </p:cNvPr>
          <p:cNvSpPr txBox="1"/>
          <p:nvPr/>
        </p:nvSpPr>
        <p:spPr>
          <a:xfrm>
            <a:off x="6358752" y="3518243"/>
            <a:ext cx="6682083" cy="369332"/>
          </a:xfrm>
          <a:prstGeom prst="rect">
            <a:avLst/>
          </a:prstGeom>
          <a:noFill/>
        </p:spPr>
        <p:txBody>
          <a:bodyPr wrap="square" rtlCol="0">
            <a:spAutoFit/>
          </a:bodyPr>
          <a:lstStyle/>
          <a:p>
            <a:r>
              <a:rPr lang="fr-FR" dirty="0"/>
              <a:t>THANK YOU FOR YOUR ATTENTION</a:t>
            </a:r>
          </a:p>
        </p:txBody>
      </p:sp>
      <p:pic>
        <p:nvPicPr>
          <p:cNvPr id="12" name="Graphique 11" descr="Questions avec un remplissage uni">
            <a:extLst>
              <a:ext uri="{FF2B5EF4-FFF2-40B4-BE49-F238E27FC236}">
                <a16:creationId xmlns:a16="http://schemas.microsoft.com/office/drawing/2014/main" id="{563B94C0-F80D-B1F1-819A-32BDA06AF7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00900" y="3810284"/>
            <a:ext cx="1514475" cy="1514475"/>
          </a:xfrm>
          <a:prstGeom prst="rect">
            <a:avLst/>
          </a:prstGeom>
        </p:spPr>
      </p:pic>
    </p:spTree>
    <p:extLst>
      <p:ext uri="{BB962C8B-B14F-4D97-AF65-F5344CB8AC3E}">
        <p14:creationId xmlns:p14="http://schemas.microsoft.com/office/powerpoint/2010/main" val="2315655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RFO - forme, santé, bien-être - Découvrez nos outils et conseils">
            <a:extLst>
              <a:ext uri="{FF2B5EF4-FFF2-40B4-BE49-F238E27FC236}">
                <a16:creationId xmlns:a16="http://schemas.microsoft.com/office/drawing/2014/main" id="{FA127C42-596C-81DD-4D68-EFAF18A38B5A}"/>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65602E0C-B07B-9AF4-A9FB-D29803CB7D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30A4C018-8560-016E-9778-AE51FDE38CBE}"/>
              </a:ext>
            </a:extLst>
          </p:cNvPr>
          <p:cNvSpPr/>
          <p:nvPr/>
        </p:nvSpPr>
        <p:spPr>
          <a:xfrm>
            <a:off x="374074" y="298592"/>
            <a:ext cx="1995053" cy="632433"/>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accent2"/>
              </a:solidFill>
            </a:endParaRPr>
          </a:p>
        </p:txBody>
      </p:sp>
      <p:sp>
        <p:nvSpPr>
          <p:cNvPr id="8" name="ZoneTexte 7">
            <a:extLst>
              <a:ext uri="{FF2B5EF4-FFF2-40B4-BE49-F238E27FC236}">
                <a16:creationId xmlns:a16="http://schemas.microsoft.com/office/drawing/2014/main" id="{35D4E31E-762A-B71D-6C97-86F8628B5E50}"/>
              </a:ext>
            </a:extLst>
          </p:cNvPr>
          <p:cNvSpPr txBox="1"/>
          <p:nvPr/>
        </p:nvSpPr>
        <p:spPr>
          <a:xfrm>
            <a:off x="303414" y="430142"/>
            <a:ext cx="2136371" cy="369332"/>
          </a:xfrm>
          <a:prstGeom prst="rect">
            <a:avLst/>
          </a:prstGeom>
          <a:noFill/>
        </p:spPr>
        <p:txBody>
          <a:bodyPr wrap="square" rtlCol="0">
            <a:spAutoFit/>
          </a:bodyPr>
          <a:lstStyle/>
          <a:p>
            <a:pPr algn="ctr"/>
            <a:r>
              <a:rPr lang="fr-FR" b="1" dirty="0">
                <a:solidFill>
                  <a:schemeClr val="accent1"/>
                </a:solidFill>
              </a:rPr>
              <a:t>SUMMARY</a:t>
            </a:r>
          </a:p>
        </p:txBody>
      </p:sp>
      <p:graphicFrame>
        <p:nvGraphicFramePr>
          <p:cNvPr id="9" name="Diagramme 8">
            <a:extLst>
              <a:ext uri="{FF2B5EF4-FFF2-40B4-BE49-F238E27FC236}">
                <a16:creationId xmlns:a16="http://schemas.microsoft.com/office/drawing/2014/main" id="{3D008BA0-BFB5-8C6F-2DB2-DDF698FD6EB4}"/>
              </a:ext>
            </a:extLst>
          </p:cNvPr>
          <p:cNvGraphicFramePr/>
          <p:nvPr>
            <p:extLst>
              <p:ext uri="{D42A27DB-BD31-4B8C-83A1-F6EECF244321}">
                <p14:modId xmlns:p14="http://schemas.microsoft.com/office/powerpoint/2010/main" val="2848216103"/>
              </p:ext>
            </p:extLst>
          </p:nvPr>
        </p:nvGraphicFramePr>
        <p:xfrm>
          <a:off x="1774361" y="917678"/>
          <a:ext cx="8643277" cy="50226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Image 9">
            <a:extLst>
              <a:ext uri="{FF2B5EF4-FFF2-40B4-BE49-F238E27FC236}">
                <a16:creationId xmlns:a16="http://schemas.microsoft.com/office/drawing/2014/main" id="{28E06333-679C-5B31-A6D7-E39CC10E9A8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Tree>
    <p:extLst>
      <p:ext uri="{BB962C8B-B14F-4D97-AF65-F5344CB8AC3E}">
        <p14:creationId xmlns:p14="http://schemas.microsoft.com/office/powerpoint/2010/main" val="3778546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RFO - forme, santé, bien-être - Découvrez nos outils et conseils">
            <a:extLst>
              <a:ext uri="{FF2B5EF4-FFF2-40B4-BE49-F238E27FC236}">
                <a16:creationId xmlns:a16="http://schemas.microsoft.com/office/drawing/2014/main" id="{2992F012-7103-062C-93F3-2AC581F848C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A0991931-CFD7-2FB0-BFE9-BEE2118AE9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F42796E3-C903-6C42-BC6A-9D4E307D4170}"/>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7" name="ZoneTexte 6">
            <a:extLst>
              <a:ext uri="{FF2B5EF4-FFF2-40B4-BE49-F238E27FC236}">
                <a16:creationId xmlns:a16="http://schemas.microsoft.com/office/drawing/2014/main" id="{4E88F3F4-6243-4D97-5AF7-755807E1A851}"/>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8" name="ZoneTexte 7">
            <a:extLst>
              <a:ext uri="{FF2B5EF4-FFF2-40B4-BE49-F238E27FC236}">
                <a16:creationId xmlns:a16="http://schemas.microsoft.com/office/drawing/2014/main" id="{832D5DA2-D6E8-4740-BDF7-2E81069966DE}"/>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9" name="ZoneTexte 8">
            <a:extLst>
              <a:ext uri="{FF2B5EF4-FFF2-40B4-BE49-F238E27FC236}">
                <a16:creationId xmlns:a16="http://schemas.microsoft.com/office/drawing/2014/main" id="{9480ABD2-3757-95F8-60E1-B27B25C1EB78}"/>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0" name="ZoneTexte 9">
            <a:extLst>
              <a:ext uri="{FF2B5EF4-FFF2-40B4-BE49-F238E27FC236}">
                <a16:creationId xmlns:a16="http://schemas.microsoft.com/office/drawing/2014/main" id="{840AF29A-92A3-F989-6AF5-DD7FA91F42D7}"/>
              </a:ext>
            </a:extLst>
          </p:cNvPr>
          <p:cNvSpPr txBox="1"/>
          <p:nvPr/>
        </p:nvSpPr>
        <p:spPr>
          <a:xfrm>
            <a:off x="144087" y="0"/>
            <a:ext cx="1936640" cy="369332"/>
          </a:xfrm>
          <a:prstGeom prst="rect">
            <a:avLst/>
          </a:prstGeom>
          <a:noFill/>
        </p:spPr>
        <p:txBody>
          <a:bodyPr wrap="square" rtlCol="0">
            <a:spAutoFit/>
          </a:bodyPr>
          <a:lstStyle/>
          <a:p>
            <a:r>
              <a:rPr lang="fr-FR" b="1" dirty="0">
                <a:solidFill>
                  <a:schemeClr val="accent1"/>
                </a:solidFill>
              </a:rPr>
              <a:t>1. </a:t>
            </a:r>
            <a:r>
              <a:rPr lang="fr-FR" b="1" u="sng" dirty="0">
                <a:solidFill>
                  <a:schemeClr val="accent1"/>
                </a:solidFill>
              </a:rPr>
              <a:t>INTRODUCTION</a:t>
            </a:r>
          </a:p>
        </p:txBody>
      </p:sp>
      <p:pic>
        <p:nvPicPr>
          <p:cNvPr id="3" name="Image 2">
            <a:extLst>
              <a:ext uri="{FF2B5EF4-FFF2-40B4-BE49-F238E27FC236}">
                <a16:creationId xmlns:a16="http://schemas.microsoft.com/office/drawing/2014/main" id="{EC7888E6-F4B9-299A-7369-7E45904532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26556" y="851402"/>
            <a:ext cx="1673627" cy="1576974"/>
          </a:xfrm>
          <a:prstGeom prst="rect">
            <a:avLst/>
          </a:prstGeom>
        </p:spPr>
      </p:pic>
      <p:sp>
        <p:nvSpPr>
          <p:cNvPr id="12" name="ZoneTexte 11">
            <a:extLst>
              <a:ext uri="{FF2B5EF4-FFF2-40B4-BE49-F238E27FC236}">
                <a16:creationId xmlns:a16="http://schemas.microsoft.com/office/drawing/2014/main" id="{4EBDF070-AA71-3253-50A1-23BC1A00910C}"/>
              </a:ext>
            </a:extLst>
          </p:cNvPr>
          <p:cNvSpPr txBox="1"/>
          <p:nvPr/>
        </p:nvSpPr>
        <p:spPr>
          <a:xfrm>
            <a:off x="3242808" y="2163265"/>
            <a:ext cx="7174524" cy="369332"/>
          </a:xfrm>
          <a:prstGeom prst="rect">
            <a:avLst/>
          </a:prstGeom>
          <a:noFill/>
        </p:spPr>
        <p:txBody>
          <a:bodyPr wrap="square" rtlCol="0">
            <a:spAutoFit/>
          </a:bodyPr>
          <a:lstStyle/>
          <a:p>
            <a:r>
              <a:rPr lang="fr-FR" dirty="0" err="1"/>
              <a:t>Effect</a:t>
            </a:r>
            <a:r>
              <a:rPr lang="fr-FR" dirty="0"/>
              <a:t> of </a:t>
            </a:r>
            <a:r>
              <a:rPr lang="fr-FR" dirty="0" err="1"/>
              <a:t>physical</a:t>
            </a:r>
            <a:r>
              <a:rPr lang="fr-FR" dirty="0"/>
              <a:t> </a:t>
            </a:r>
            <a:r>
              <a:rPr lang="fr-FR" dirty="0" err="1"/>
              <a:t>activity</a:t>
            </a:r>
            <a:r>
              <a:rPr lang="fr-FR" dirty="0"/>
              <a:t> on mental </a:t>
            </a:r>
            <a:r>
              <a:rPr lang="fr-FR" dirty="0" err="1"/>
              <a:t>health</a:t>
            </a:r>
            <a:r>
              <a:rPr lang="fr-FR" dirty="0"/>
              <a:t> </a:t>
            </a:r>
            <a:r>
              <a:rPr lang="fr-FR" dirty="0" err="1"/>
              <a:t>is</a:t>
            </a:r>
            <a:r>
              <a:rPr lang="fr-FR" dirty="0"/>
              <a:t> </a:t>
            </a:r>
            <a:r>
              <a:rPr lang="fr-FR" b="1" dirty="0" err="1">
                <a:solidFill>
                  <a:schemeClr val="accent1"/>
                </a:solidFill>
              </a:rPr>
              <a:t>unquestionable</a:t>
            </a:r>
            <a:r>
              <a:rPr lang="fr-FR" dirty="0"/>
              <a:t>.</a:t>
            </a:r>
          </a:p>
        </p:txBody>
      </p:sp>
      <p:sp>
        <p:nvSpPr>
          <p:cNvPr id="16" name="Rectangle : coins arrondis 15">
            <a:extLst>
              <a:ext uri="{FF2B5EF4-FFF2-40B4-BE49-F238E27FC236}">
                <a16:creationId xmlns:a16="http://schemas.microsoft.com/office/drawing/2014/main" id="{972A6854-2324-39AF-91DB-C56827B3AA73}"/>
              </a:ext>
            </a:extLst>
          </p:cNvPr>
          <p:cNvSpPr/>
          <p:nvPr/>
        </p:nvSpPr>
        <p:spPr>
          <a:xfrm>
            <a:off x="6096000" y="3289991"/>
            <a:ext cx="3657600" cy="63176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1600" dirty="0" err="1">
                <a:solidFill>
                  <a:schemeClr val="accent1"/>
                </a:solidFill>
              </a:rPr>
              <a:t>children’s</a:t>
            </a:r>
            <a:r>
              <a:rPr lang="fr-FR" sz="1600" dirty="0">
                <a:solidFill>
                  <a:schemeClr val="accent1"/>
                </a:solidFill>
              </a:rPr>
              <a:t> cognitive </a:t>
            </a:r>
            <a:r>
              <a:rPr lang="fr-FR" sz="1600" dirty="0" err="1">
                <a:solidFill>
                  <a:schemeClr val="accent1"/>
                </a:solidFill>
              </a:rPr>
              <a:t>functioning</a:t>
            </a:r>
            <a:endParaRPr lang="fr-FR" sz="1600" dirty="0">
              <a:solidFill>
                <a:schemeClr val="accent1"/>
              </a:solidFill>
            </a:endParaRPr>
          </a:p>
        </p:txBody>
      </p:sp>
      <p:pic>
        <p:nvPicPr>
          <p:cNvPr id="19" name="Graphique 18" descr="Ascenseur montant contour">
            <a:extLst>
              <a:ext uri="{FF2B5EF4-FFF2-40B4-BE49-F238E27FC236}">
                <a16:creationId xmlns:a16="http://schemas.microsoft.com/office/drawing/2014/main" id="{B7A36118-304E-526F-911A-75BA0B3782C5}"/>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332982" y="3337497"/>
            <a:ext cx="536755" cy="536755"/>
          </a:xfrm>
          <a:prstGeom prst="rect">
            <a:avLst/>
          </a:prstGeom>
        </p:spPr>
      </p:pic>
      <p:sp>
        <p:nvSpPr>
          <p:cNvPr id="22" name="Rectangle : coins arrondis 21">
            <a:extLst>
              <a:ext uri="{FF2B5EF4-FFF2-40B4-BE49-F238E27FC236}">
                <a16:creationId xmlns:a16="http://schemas.microsoft.com/office/drawing/2014/main" id="{5CC0FAAC-3848-4316-3B04-DFDFD4504365}"/>
              </a:ext>
            </a:extLst>
          </p:cNvPr>
          <p:cNvSpPr/>
          <p:nvPr/>
        </p:nvSpPr>
        <p:spPr>
          <a:xfrm>
            <a:off x="6096000" y="4807305"/>
            <a:ext cx="3657600" cy="63176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err="1">
                <a:solidFill>
                  <a:schemeClr val="accent1"/>
                </a:solidFill>
              </a:rPr>
              <a:t>negative</a:t>
            </a:r>
            <a:r>
              <a:rPr lang="fr-FR" sz="1600" dirty="0">
                <a:solidFill>
                  <a:schemeClr val="accent1"/>
                </a:solidFill>
              </a:rPr>
              <a:t> </a:t>
            </a:r>
            <a:r>
              <a:rPr lang="fr-FR" sz="1600" dirty="0" err="1">
                <a:solidFill>
                  <a:schemeClr val="accent1"/>
                </a:solidFill>
              </a:rPr>
              <a:t>affectivity</a:t>
            </a:r>
            <a:endParaRPr lang="fr-FR" sz="1600" dirty="0">
              <a:solidFill>
                <a:schemeClr val="accent1"/>
              </a:solidFill>
            </a:endParaRPr>
          </a:p>
        </p:txBody>
      </p:sp>
      <p:pic>
        <p:nvPicPr>
          <p:cNvPr id="24" name="Graphique 23" descr="Graphique de tendance à la baisse contour">
            <a:extLst>
              <a:ext uri="{FF2B5EF4-FFF2-40B4-BE49-F238E27FC236}">
                <a16:creationId xmlns:a16="http://schemas.microsoft.com/office/drawing/2014/main" id="{F3E0D29A-F618-C67D-3035-DC5402F4E844}"/>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03751" y="4807305"/>
            <a:ext cx="576349" cy="576349"/>
          </a:xfrm>
          <a:prstGeom prst="rect">
            <a:avLst/>
          </a:prstGeom>
        </p:spPr>
      </p:pic>
      <p:sp>
        <p:nvSpPr>
          <p:cNvPr id="27" name="ZoneTexte 26">
            <a:extLst>
              <a:ext uri="{FF2B5EF4-FFF2-40B4-BE49-F238E27FC236}">
                <a16:creationId xmlns:a16="http://schemas.microsoft.com/office/drawing/2014/main" id="{4519E2C6-D65B-F053-FBF4-7234B7B748BE}"/>
              </a:ext>
            </a:extLst>
          </p:cNvPr>
          <p:cNvSpPr txBox="1"/>
          <p:nvPr/>
        </p:nvSpPr>
        <p:spPr>
          <a:xfrm>
            <a:off x="3327808" y="1203341"/>
            <a:ext cx="6276110" cy="369332"/>
          </a:xfrm>
          <a:prstGeom prst="rect">
            <a:avLst/>
          </a:prstGeom>
          <a:noFill/>
        </p:spPr>
        <p:txBody>
          <a:bodyPr wrap="square" rtlCol="0">
            <a:spAutoFit/>
          </a:bodyPr>
          <a:lstStyle/>
          <a:p>
            <a:pPr algn="ctr"/>
            <a:r>
              <a:rPr lang="fr-FR" b="1" dirty="0"/>
              <a:t>LITTERATURE REVIEW</a:t>
            </a:r>
          </a:p>
        </p:txBody>
      </p:sp>
      <p:pic>
        <p:nvPicPr>
          <p:cNvPr id="29" name="Graphique 28" descr="Création de récits avec un remplissage uni">
            <a:extLst>
              <a:ext uri="{FF2B5EF4-FFF2-40B4-BE49-F238E27FC236}">
                <a16:creationId xmlns:a16="http://schemas.microsoft.com/office/drawing/2014/main" id="{5F7AE623-40CF-FEF3-C4D7-B458881E2558}"/>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21183" y="1008121"/>
            <a:ext cx="631768" cy="631768"/>
          </a:xfrm>
          <a:prstGeom prst="rect">
            <a:avLst/>
          </a:prstGeom>
        </p:spPr>
      </p:pic>
      <p:pic>
        <p:nvPicPr>
          <p:cNvPr id="20" name="Image 19">
            <a:extLst>
              <a:ext uri="{FF2B5EF4-FFF2-40B4-BE49-F238E27FC236}">
                <a16:creationId xmlns:a16="http://schemas.microsoft.com/office/drawing/2014/main" id="{D9A07D20-BECD-156C-7788-1320644711E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2" name="ZoneTexte 1">
            <a:extLst>
              <a:ext uri="{FF2B5EF4-FFF2-40B4-BE49-F238E27FC236}">
                <a16:creationId xmlns:a16="http://schemas.microsoft.com/office/drawing/2014/main" id="{AB0C4121-1DD9-5083-D9EE-6FEB253485DF}"/>
              </a:ext>
            </a:extLst>
          </p:cNvPr>
          <p:cNvSpPr txBox="1"/>
          <p:nvPr/>
        </p:nvSpPr>
        <p:spPr>
          <a:xfrm>
            <a:off x="2821478" y="3429000"/>
            <a:ext cx="2618509" cy="369332"/>
          </a:xfrm>
          <a:prstGeom prst="rect">
            <a:avLst/>
          </a:prstGeom>
          <a:noFill/>
        </p:spPr>
        <p:txBody>
          <a:bodyPr wrap="square" rtlCol="0">
            <a:spAutoFit/>
          </a:bodyPr>
          <a:lstStyle/>
          <a:p>
            <a:r>
              <a:rPr lang="fr-FR" dirty="0" err="1"/>
              <a:t>Donnely</a:t>
            </a:r>
            <a:r>
              <a:rPr lang="fr-FR" dirty="0"/>
              <a:t> </a:t>
            </a:r>
            <a:r>
              <a:rPr lang="fr-FR" i="1" dirty="0"/>
              <a:t>et al. </a:t>
            </a:r>
            <a:r>
              <a:rPr lang="fr-FR" dirty="0"/>
              <a:t>(2016)</a:t>
            </a:r>
          </a:p>
        </p:txBody>
      </p:sp>
      <p:sp>
        <p:nvSpPr>
          <p:cNvPr id="23" name="ZoneTexte 22">
            <a:extLst>
              <a:ext uri="{FF2B5EF4-FFF2-40B4-BE49-F238E27FC236}">
                <a16:creationId xmlns:a16="http://schemas.microsoft.com/office/drawing/2014/main" id="{7B921C88-0C5A-3B3A-6D72-432A19758863}"/>
              </a:ext>
            </a:extLst>
          </p:cNvPr>
          <p:cNvSpPr txBox="1"/>
          <p:nvPr/>
        </p:nvSpPr>
        <p:spPr>
          <a:xfrm>
            <a:off x="2898843" y="4938523"/>
            <a:ext cx="2618509" cy="369332"/>
          </a:xfrm>
          <a:prstGeom prst="rect">
            <a:avLst/>
          </a:prstGeom>
          <a:noFill/>
        </p:spPr>
        <p:txBody>
          <a:bodyPr wrap="square" rtlCol="0">
            <a:spAutoFit/>
          </a:bodyPr>
          <a:lstStyle/>
          <a:p>
            <a:r>
              <a:rPr lang="fr-FR" dirty="0"/>
              <a:t>Zhang </a:t>
            </a:r>
            <a:r>
              <a:rPr lang="fr-FR" i="1" dirty="0"/>
              <a:t>et al. </a:t>
            </a:r>
            <a:r>
              <a:rPr lang="fr-FR" dirty="0"/>
              <a:t>(2020)</a:t>
            </a:r>
          </a:p>
        </p:txBody>
      </p:sp>
    </p:spTree>
    <p:extLst>
      <p:ext uri="{BB962C8B-B14F-4D97-AF65-F5344CB8AC3E}">
        <p14:creationId xmlns:p14="http://schemas.microsoft.com/office/powerpoint/2010/main" val="2297148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8291B3F3-2A36-6973-91B9-65018520CE6D}"/>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5" name="ZoneTexte 4">
            <a:extLst>
              <a:ext uri="{FF2B5EF4-FFF2-40B4-BE49-F238E27FC236}">
                <a16:creationId xmlns:a16="http://schemas.microsoft.com/office/drawing/2014/main" id="{14AA78A1-DA70-8DCC-DDBD-2549EB87B47F}"/>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6" name="ZoneTexte 5">
            <a:extLst>
              <a:ext uri="{FF2B5EF4-FFF2-40B4-BE49-F238E27FC236}">
                <a16:creationId xmlns:a16="http://schemas.microsoft.com/office/drawing/2014/main" id="{806F00F9-93AC-2151-01CF-AE9F14BC2EB2}"/>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7" name="ZoneTexte 6">
            <a:extLst>
              <a:ext uri="{FF2B5EF4-FFF2-40B4-BE49-F238E27FC236}">
                <a16:creationId xmlns:a16="http://schemas.microsoft.com/office/drawing/2014/main" id="{BCB54335-2808-9E1A-8596-CC03317DEAD9}"/>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8" name="ZoneTexte 7">
            <a:extLst>
              <a:ext uri="{FF2B5EF4-FFF2-40B4-BE49-F238E27FC236}">
                <a16:creationId xmlns:a16="http://schemas.microsoft.com/office/drawing/2014/main" id="{ED8056EA-A268-96F7-3458-84CACFD0613B}"/>
              </a:ext>
            </a:extLst>
          </p:cNvPr>
          <p:cNvSpPr txBox="1"/>
          <p:nvPr/>
        </p:nvSpPr>
        <p:spPr>
          <a:xfrm>
            <a:off x="144087" y="0"/>
            <a:ext cx="1936640" cy="369332"/>
          </a:xfrm>
          <a:prstGeom prst="rect">
            <a:avLst/>
          </a:prstGeom>
          <a:noFill/>
        </p:spPr>
        <p:txBody>
          <a:bodyPr wrap="square" rtlCol="0">
            <a:spAutoFit/>
          </a:bodyPr>
          <a:lstStyle/>
          <a:p>
            <a:r>
              <a:rPr lang="fr-FR" b="1" dirty="0">
                <a:solidFill>
                  <a:schemeClr val="accent1"/>
                </a:solidFill>
              </a:rPr>
              <a:t>1. </a:t>
            </a:r>
            <a:r>
              <a:rPr lang="fr-FR" b="1" u="sng" dirty="0">
                <a:solidFill>
                  <a:schemeClr val="accent1"/>
                </a:solidFill>
              </a:rPr>
              <a:t>INTRODUCTION</a:t>
            </a:r>
          </a:p>
        </p:txBody>
      </p:sp>
      <p:pic>
        <p:nvPicPr>
          <p:cNvPr id="9" name="Picture 2" descr="IRFO - forme, santé, bien-être - Découvrez nos outils et conseils">
            <a:extLst>
              <a:ext uri="{FF2B5EF4-FFF2-40B4-BE49-F238E27FC236}">
                <a16:creationId xmlns:a16="http://schemas.microsoft.com/office/drawing/2014/main" id="{230A8D37-4A84-D914-9521-6DFAED44FE2C}"/>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Accueil - Unité de Recherche Pluridisciplinaire Sport, Santé, Société ( URePSSS - ULR 7369)">
            <a:extLst>
              <a:ext uri="{FF2B5EF4-FFF2-40B4-BE49-F238E27FC236}">
                <a16:creationId xmlns:a16="http://schemas.microsoft.com/office/drawing/2014/main" id="{10B6F68A-D00A-5F36-6899-57627437C8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id="{E4445619-ED34-ED5C-74E4-185F078B70EB}"/>
              </a:ext>
            </a:extLst>
          </p:cNvPr>
          <p:cNvSpPr txBox="1"/>
          <p:nvPr/>
        </p:nvSpPr>
        <p:spPr>
          <a:xfrm>
            <a:off x="3327808" y="1203341"/>
            <a:ext cx="6276110" cy="369332"/>
          </a:xfrm>
          <a:prstGeom prst="rect">
            <a:avLst/>
          </a:prstGeom>
          <a:noFill/>
        </p:spPr>
        <p:txBody>
          <a:bodyPr wrap="square" rtlCol="0">
            <a:spAutoFit/>
          </a:bodyPr>
          <a:lstStyle/>
          <a:p>
            <a:pPr algn="ctr"/>
            <a:r>
              <a:rPr lang="fr-FR" b="1" dirty="0"/>
              <a:t>LITTERATURE REVIEW</a:t>
            </a:r>
          </a:p>
        </p:txBody>
      </p:sp>
      <p:pic>
        <p:nvPicPr>
          <p:cNvPr id="12" name="Graphique 11" descr="Création de récits avec un remplissage uni">
            <a:extLst>
              <a:ext uri="{FF2B5EF4-FFF2-40B4-BE49-F238E27FC236}">
                <a16:creationId xmlns:a16="http://schemas.microsoft.com/office/drawing/2014/main" id="{7B371924-2B1C-79D7-CD5A-C85543B8B436}"/>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21183" y="1008121"/>
            <a:ext cx="631768" cy="631768"/>
          </a:xfrm>
          <a:prstGeom prst="rect">
            <a:avLst/>
          </a:prstGeom>
        </p:spPr>
      </p:pic>
      <p:sp>
        <p:nvSpPr>
          <p:cNvPr id="13" name="ZoneTexte 12">
            <a:extLst>
              <a:ext uri="{FF2B5EF4-FFF2-40B4-BE49-F238E27FC236}">
                <a16:creationId xmlns:a16="http://schemas.microsoft.com/office/drawing/2014/main" id="{A66977BD-F320-0C9E-8BFC-4B77A9B2194D}"/>
              </a:ext>
            </a:extLst>
          </p:cNvPr>
          <p:cNvSpPr txBox="1"/>
          <p:nvPr/>
        </p:nvSpPr>
        <p:spPr>
          <a:xfrm>
            <a:off x="3506739" y="1806146"/>
            <a:ext cx="7174524" cy="369332"/>
          </a:xfrm>
          <a:prstGeom prst="rect">
            <a:avLst/>
          </a:prstGeom>
          <a:noFill/>
        </p:spPr>
        <p:txBody>
          <a:bodyPr wrap="square" rtlCol="0">
            <a:spAutoFit/>
          </a:bodyPr>
          <a:lstStyle/>
          <a:p>
            <a:r>
              <a:rPr lang="fr-FR" dirty="0" err="1"/>
              <a:t>Characteristics</a:t>
            </a:r>
            <a:r>
              <a:rPr lang="fr-FR" dirty="0"/>
              <a:t> of </a:t>
            </a:r>
            <a:r>
              <a:rPr lang="fr-FR" dirty="0" err="1"/>
              <a:t>physical</a:t>
            </a:r>
            <a:r>
              <a:rPr lang="fr-FR" dirty="0"/>
              <a:t> </a:t>
            </a:r>
            <a:r>
              <a:rPr lang="fr-FR" dirty="0" err="1"/>
              <a:t>activities</a:t>
            </a:r>
            <a:r>
              <a:rPr lang="fr-FR" dirty="0"/>
              <a:t> and </a:t>
            </a:r>
            <a:r>
              <a:rPr lang="fr-FR" b="1" dirty="0">
                <a:solidFill>
                  <a:schemeClr val="accent1"/>
                </a:solidFill>
              </a:rPr>
              <a:t>affective </a:t>
            </a:r>
            <a:r>
              <a:rPr lang="fr-FR" b="1" dirty="0" err="1">
                <a:solidFill>
                  <a:schemeClr val="accent1"/>
                </a:solidFill>
              </a:rPr>
              <a:t>benefits</a:t>
            </a:r>
            <a:r>
              <a:rPr lang="fr-FR" dirty="0"/>
              <a:t>.</a:t>
            </a:r>
          </a:p>
        </p:txBody>
      </p:sp>
      <p:sp>
        <p:nvSpPr>
          <p:cNvPr id="18" name="Rectangle : coins arrondis 17">
            <a:extLst>
              <a:ext uri="{FF2B5EF4-FFF2-40B4-BE49-F238E27FC236}">
                <a16:creationId xmlns:a16="http://schemas.microsoft.com/office/drawing/2014/main" id="{6FDD7B72-37F3-D7B5-45DB-49F5D80B947B}"/>
              </a:ext>
            </a:extLst>
          </p:cNvPr>
          <p:cNvSpPr/>
          <p:nvPr/>
        </p:nvSpPr>
        <p:spPr>
          <a:xfrm>
            <a:off x="6324540" y="3318380"/>
            <a:ext cx="3657600" cy="63176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accent1"/>
                </a:solidFill>
              </a:rPr>
              <a:t>Positive </a:t>
            </a:r>
            <a:r>
              <a:rPr lang="fr-FR" sz="1600" dirty="0" err="1">
                <a:solidFill>
                  <a:schemeClr val="accent1"/>
                </a:solidFill>
              </a:rPr>
              <a:t>effect</a:t>
            </a:r>
            <a:r>
              <a:rPr lang="fr-FR" sz="1600" dirty="0">
                <a:solidFill>
                  <a:schemeClr val="accent1"/>
                </a:solidFill>
              </a:rPr>
              <a:t> on adolescents’ self- </a:t>
            </a:r>
            <a:r>
              <a:rPr lang="fr-FR" sz="1600" dirty="0" err="1">
                <a:solidFill>
                  <a:schemeClr val="accent1"/>
                </a:solidFill>
              </a:rPr>
              <a:t>esteem</a:t>
            </a:r>
            <a:endParaRPr lang="fr-FR" sz="1600" dirty="0">
              <a:solidFill>
                <a:schemeClr val="accent1"/>
              </a:solidFill>
            </a:endParaRPr>
          </a:p>
        </p:txBody>
      </p:sp>
      <p:pic>
        <p:nvPicPr>
          <p:cNvPr id="22" name="Image 21" descr="Une jeune fille qui a le pouce levé">
            <a:extLst>
              <a:ext uri="{FF2B5EF4-FFF2-40B4-BE49-F238E27FC236}">
                <a16:creationId xmlns:a16="http://schemas.microsoft.com/office/drawing/2014/main" id="{93C23C54-AEE9-8C49-0E3A-C51869BDB98C}"/>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067228" y="806872"/>
            <a:ext cx="696540" cy="2367880"/>
          </a:xfrm>
          <a:prstGeom prst="rect">
            <a:avLst/>
          </a:prstGeom>
        </p:spPr>
      </p:pic>
      <p:sp>
        <p:nvSpPr>
          <p:cNvPr id="25" name="Rectangle : coins arrondis 24">
            <a:extLst>
              <a:ext uri="{FF2B5EF4-FFF2-40B4-BE49-F238E27FC236}">
                <a16:creationId xmlns:a16="http://schemas.microsoft.com/office/drawing/2014/main" id="{A3DF4F58-5107-2E32-B815-B1FC1D04B314}"/>
              </a:ext>
            </a:extLst>
          </p:cNvPr>
          <p:cNvSpPr/>
          <p:nvPr/>
        </p:nvSpPr>
        <p:spPr>
          <a:xfrm>
            <a:off x="6324540" y="4429264"/>
            <a:ext cx="3657600" cy="63176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err="1">
                <a:solidFill>
                  <a:schemeClr val="accent1"/>
                </a:solidFill>
              </a:rPr>
              <a:t>Development</a:t>
            </a:r>
            <a:r>
              <a:rPr lang="fr-FR" sz="1600" dirty="0">
                <a:solidFill>
                  <a:schemeClr val="accent1"/>
                </a:solidFill>
              </a:rPr>
              <a:t> of social </a:t>
            </a:r>
            <a:r>
              <a:rPr lang="fr-FR" sz="1600" dirty="0" err="1">
                <a:solidFill>
                  <a:schemeClr val="accent1"/>
                </a:solidFill>
              </a:rPr>
              <a:t>competence</a:t>
            </a:r>
            <a:endParaRPr lang="fr-FR" sz="1600" dirty="0">
              <a:solidFill>
                <a:schemeClr val="accent1"/>
              </a:solidFill>
            </a:endParaRPr>
          </a:p>
        </p:txBody>
      </p:sp>
      <p:sp>
        <p:nvSpPr>
          <p:cNvPr id="26" name="Rectangle : coins arrondis 25">
            <a:extLst>
              <a:ext uri="{FF2B5EF4-FFF2-40B4-BE49-F238E27FC236}">
                <a16:creationId xmlns:a16="http://schemas.microsoft.com/office/drawing/2014/main" id="{47224D80-8156-CA73-8F81-0DC5C3B77FA3}"/>
              </a:ext>
            </a:extLst>
          </p:cNvPr>
          <p:cNvSpPr/>
          <p:nvPr/>
        </p:nvSpPr>
        <p:spPr>
          <a:xfrm>
            <a:off x="756834" y="2500525"/>
            <a:ext cx="4265248" cy="48423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1"/>
                </a:solidFill>
              </a:rPr>
              <a:t>Influences of sports club participation</a:t>
            </a:r>
          </a:p>
        </p:txBody>
      </p:sp>
      <p:pic>
        <p:nvPicPr>
          <p:cNvPr id="19" name="Image 18">
            <a:extLst>
              <a:ext uri="{FF2B5EF4-FFF2-40B4-BE49-F238E27FC236}">
                <a16:creationId xmlns:a16="http://schemas.microsoft.com/office/drawing/2014/main" id="{41ABB5A6-BD93-9A4C-2E7C-41BFE055F34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21" name="ZoneTexte 20">
            <a:extLst>
              <a:ext uri="{FF2B5EF4-FFF2-40B4-BE49-F238E27FC236}">
                <a16:creationId xmlns:a16="http://schemas.microsoft.com/office/drawing/2014/main" id="{CCFD5FAC-7994-65C9-6C96-1C5370C56035}"/>
              </a:ext>
            </a:extLst>
          </p:cNvPr>
          <p:cNvSpPr txBox="1"/>
          <p:nvPr/>
        </p:nvSpPr>
        <p:spPr>
          <a:xfrm>
            <a:off x="3098569" y="3429000"/>
            <a:ext cx="2618509" cy="369332"/>
          </a:xfrm>
          <a:prstGeom prst="rect">
            <a:avLst/>
          </a:prstGeom>
          <a:noFill/>
        </p:spPr>
        <p:txBody>
          <a:bodyPr wrap="square" rtlCol="0">
            <a:spAutoFit/>
          </a:bodyPr>
          <a:lstStyle/>
          <a:p>
            <a:r>
              <a:rPr lang="fr-FR" dirty="0" err="1"/>
              <a:t>Brettschneider</a:t>
            </a:r>
            <a:r>
              <a:rPr lang="fr-FR" dirty="0"/>
              <a:t> (2001)</a:t>
            </a:r>
          </a:p>
        </p:txBody>
      </p:sp>
      <p:sp>
        <p:nvSpPr>
          <p:cNvPr id="23" name="ZoneTexte 22">
            <a:extLst>
              <a:ext uri="{FF2B5EF4-FFF2-40B4-BE49-F238E27FC236}">
                <a16:creationId xmlns:a16="http://schemas.microsoft.com/office/drawing/2014/main" id="{5B964ADA-2241-46EF-F7AE-9F10AF543AF0}"/>
              </a:ext>
            </a:extLst>
          </p:cNvPr>
          <p:cNvSpPr txBox="1"/>
          <p:nvPr/>
        </p:nvSpPr>
        <p:spPr>
          <a:xfrm>
            <a:off x="3098569" y="4560482"/>
            <a:ext cx="2618509" cy="369332"/>
          </a:xfrm>
          <a:prstGeom prst="rect">
            <a:avLst/>
          </a:prstGeom>
          <a:noFill/>
        </p:spPr>
        <p:txBody>
          <a:bodyPr wrap="square" rtlCol="0">
            <a:spAutoFit/>
          </a:bodyPr>
          <a:lstStyle/>
          <a:p>
            <a:r>
              <a:rPr lang="fr-FR" dirty="0" err="1"/>
              <a:t>Howie</a:t>
            </a:r>
            <a:r>
              <a:rPr lang="fr-FR" dirty="0"/>
              <a:t> </a:t>
            </a:r>
            <a:r>
              <a:rPr lang="fr-FR" i="1" dirty="0"/>
              <a:t>et al. </a:t>
            </a:r>
            <a:r>
              <a:rPr lang="fr-FR" dirty="0"/>
              <a:t>(2010)</a:t>
            </a:r>
          </a:p>
        </p:txBody>
      </p:sp>
    </p:spTree>
    <p:extLst>
      <p:ext uri="{BB962C8B-B14F-4D97-AF65-F5344CB8AC3E}">
        <p14:creationId xmlns:p14="http://schemas.microsoft.com/office/powerpoint/2010/main" val="3822944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8291B3F3-2A36-6973-91B9-65018520CE6D}"/>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5" name="ZoneTexte 4">
            <a:extLst>
              <a:ext uri="{FF2B5EF4-FFF2-40B4-BE49-F238E27FC236}">
                <a16:creationId xmlns:a16="http://schemas.microsoft.com/office/drawing/2014/main" id="{14AA78A1-DA70-8DCC-DDBD-2549EB87B47F}"/>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6" name="ZoneTexte 5">
            <a:extLst>
              <a:ext uri="{FF2B5EF4-FFF2-40B4-BE49-F238E27FC236}">
                <a16:creationId xmlns:a16="http://schemas.microsoft.com/office/drawing/2014/main" id="{806F00F9-93AC-2151-01CF-AE9F14BC2EB2}"/>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7" name="ZoneTexte 6">
            <a:extLst>
              <a:ext uri="{FF2B5EF4-FFF2-40B4-BE49-F238E27FC236}">
                <a16:creationId xmlns:a16="http://schemas.microsoft.com/office/drawing/2014/main" id="{BCB54335-2808-9E1A-8596-CC03317DEAD9}"/>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8" name="ZoneTexte 7">
            <a:extLst>
              <a:ext uri="{FF2B5EF4-FFF2-40B4-BE49-F238E27FC236}">
                <a16:creationId xmlns:a16="http://schemas.microsoft.com/office/drawing/2014/main" id="{ED8056EA-A268-96F7-3458-84CACFD0613B}"/>
              </a:ext>
            </a:extLst>
          </p:cNvPr>
          <p:cNvSpPr txBox="1"/>
          <p:nvPr/>
        </p:nvSpPr>
        <p:spPr>
          <a:xfrm>
            <a:off x="144087" y="0"/>
            <a:ext cx="1936640" cy="369332"/>
          </a:xfrm>
          <a:prstGeom prst="rect">
            <a:avLst/>
          </a:prstGeom>
          <a:noFill/>
        </p:spPr>
        <p:txBody>
          <a:bodyPr wrap="square" rtlCol="0">
            <a:spAutoFit/>
          </a:bodyPr>
          <a:lstStyle/>
          <a:p>
            <a:r>
              <a:rPr lang="fr-FR" b="1" dirty="0">
                <a:solidFill>
                  <a:schemeClr val="accent1"/>
                </a:solidFill>
              </a:rPr>
              <a:t>1. </a:t>
            </a:r>
            <a:r>
              <a:rPr lang="fr-FR" b="1" u="sng" dirty="0">
                <a:solidFill>
                  <a:schemeClr val="accent1"/>
                </a:solidFill>
              </a:rPr>
              <a:t>INTRODUCTION</a:t>
            </a:r>
          </a:p>
        </p:txBody>
      </p:sp>
      <p:pic>
        <p:nvPicPr>
          <p:cNvPr id="9" name="Picture 2" descr="IRFO - forme, santé, bien-être - Découvrez nos outils et conseils">
            <a:extLst>
              <a:ext uri="{FF2B5EF4-FFF2-40B4-BE49-F238E27FC236}">
                <a16:creationId xmlns:a16="http://schemas.microsoft.com/office/drawing/2014/main" id="{230A8D37-4A84-D914-9521-6DFAED44FE2C}"/>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Accueil - Unité de Recherche Pluridisciplinaire Sport, Santé, Société ( URePSSS - ULR 7369)">
            <a:extLst>
              <a:ext uri="{FF2B5EF4-FFF2-40B4-BE49-F238E27FC236}">
                <a16:creationId xmlns:a16="http://schemas.microsoft.com/office/drawing/2014/main" id="{10B6F68A-D00A-5F36-6899-57627437C8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id="{E4445619-ED34-ED5C-74E4-185F078B70EB}"/>
              </a:ext>
            </a:extLst>
          </p:cNvPr>
          <p:cNvSpPr txBox="1"/>
          <p:nvPr/>
        </p:nvSpPr>
        <p:spPr>
          <a:xfrm>
            <a:off x="3327808" y="1203341"/>
            <a:ext cx="6276110" cy="369332"/>
          </a:xfrm>
          <a:prstGeom prst="rect">
            <a:avLst/>
          </a:prstGeom>
          <a:noFill/>
        </p:spPr>
        <p:txBody>
          <a:bodyPr wrap="square" rtlCol="0">
            <a:spAutoFit/>
          </a:bodyPr>
          <a:lstStyle/>
          <a:p>
            <a:pPr algn="ctr"/>
            <a:r>
              <a:rPr lang="fr-FR" b="1" dirty="0"/>
              <a:t>LITTERATURE REVIEW</a:t>
            </a:r>
          </a:p>
        </p:txBody>
      </p:sp>
      <p:pic>
        <p:nvPicPr>
          <p:cNvPr id="12" name="Graphique 11" descr="Création de récits avec un remplissage uni">
            <a:extLst>
              <a:ext uri="{FF2B5EF4-FFF2-40B4-BE49-F238E27FC236}">
                <a16:creationId xmlns:a16="http://schemas.microsoft.com/office/drawing/2014/main" id="{7B371924-2B1C-79D7-CD5A-C85543B8B436}"/>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21183" y="1008121"/>
            <a:ext cx="631768" cy="631768"/>
          </a:xfrm>
          <a:prstGeom prst="rect">
            <a:avLst/>
          </a:prstGeom>
        </p:spPr>
      </p:pic>
      <p:sp>
        <p:nvSpPr>
          <p:cNvPr id="13" name="ZoneTexte 12">
            <a:extLst>
              <a:ext uri="{FF2B5EF4-FFF2-40B4-BE49-F238E27FC236}">
                <a16:creationId xmlns:a16="http://schemas.microsoft.com/office/drawing/2014/main" id="{A66977BD-F320-0C9E-8BFC-4B77A9B2194D}"/>
              </a:ext>
            </a:extLst>
          </p:cNvPr>
          <p:cNvSpPr txBox="1"/>
          <p:nvPr/>
        </p:nvSpPr>
        <p:spPr>
          <a:xfrm>
            <a:off x="3506739" y="1806146"/>
            <a:ext cx="7174524" cy="369332"/>
          </a:xfrm>
          <a:prstGeom prst="rect">
            <a:avLst/>
          </a:prstGeom>
          <a:noFill/>
        </p:spPr>
        <p:txBody>
          <a:bodyPr wrap="square" rtlCol="0">
            <a:spAutoFit/>
          </a:bodyPr>
          <a:lstStyle/>
          <a:p>
            <a:r>
              <a:rPr lang="fr-FR" dirty="0" err="1"/>
              <a:t>Characteristics</a:t>
            </a:r>
            <a:r>
              <a:rPr lang="fr-FR" dirty="0"/>
              <a:t> of </a:t>
            </a:r>
            <a:r>
              <a:rPr lang="fr-FR" dirty="0" err="1"/>
              <a:t>physical</a:t>
            </a:r>
            <a:r>
              <a:rPr lang="fr-FR" dirty="0"/>
              <a:t> </a:t>
            </a:r>
            <a:r>
              <a:rPr lang="fr-FR" dirty="0" err="1"/>
              <a:t>activities</a:t>
            </a:r>
            <a:r>
              <a:rPr lang="fr-FR" dirty="0"/>
              <a:t> and </a:t>
            </a:r>
            <a:r>
              <a:rPr lang="fr-FR" b="1" dirty="0">
                <a:solidFill>
                  <a:schemeClr val="accent1"/>
                </a:solidFill>
              </a:rPr>
              <a:t>affective </a:t>
            </a:r>
            <a:r>
              <a:rPr lang="fr-FR" b="1" dirty="0" err="1">
                <a:solidFill>
                  <a:schemeClr val="accent1"/>
                </a:solidFill>
              </a:rPr>
              <a:t>benefits</a:t>
            </a:r>
            <a:r>
              <a:rPr lang="fr-FR" dirty="0"/>
              <a:t>.</a:t>
            </a:r>
          </a:p>
        </p:txBody>
      </p:sp>
      <p:pic>
        <p:nvPicPr>
          <p:cNvPr id="3" name="Graphique 2" descr="Cage de foot avec un remplissage uni">
            <a:extLst>
              <a:ext uri="{FF2B5EF4-FFF2-40B4-BE49-F238E27FC236}">
                <a16:creationId xmlns:a16="http://schemas.microsoft.com/office/drawing/2014/main" id="{5301DD4B-EC31-FFD1-313E-C1B3F8834DB8}"/>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73125" y="2739943"/>
            <a:ext cx="789149" cy="789149"/>
          </a:xfrm>
          <a:prstGeom prst="rect">
            <a:avLst/>
          </a:prstGeom>
        </p:spPr>
      </p:pic>
      <p:sp>
        <p:nvSpPr>
          <p:cNvPr id="16" name="ZoneTexte 15">
            <a:extLst>
              <a:ext uri="{FF2B5EF4-FFF2-40B4-BE49-F238E27FC236}">
                <a16:creationId xmlns:a16="http://schemas.microsoft.com/office/drawing/2014/main" id="{F3B13650-332E-B2F0-1DD5-599A0D3E2814}"/>
              </a:ext>
            </a:extLst>
          </p:cNvPr>
          <p:cNvSpPr txBox="1"/>
          <p:nvPr/>
        </p:nvSpPr>
        <p:spPr>
          <a:xfrm>
            <a:off x="5906259" y="3236959"/>
            <a:ext cx="615142" cy="369332"/>
          </a:xfrm>
          <a:prstGeom prst="rect">
            <a:avLst/>
          </a:prstGeom>
          <a:noFill/>
        </p:spPr>
        <p:txBody>
          <a:bodyPr wrap="square" rtlCol="0" anchor="t">
            <a:spAutoFit/>
          </a:bodyPr>
          <a:lstStyle/>
          <a:p>
            <a:r>
              <a:rPr lang="fr-FR" i="1" dirty="0"/>
              <a:t>vs</a:t>
            </a:r>
          </a:p>
        </p:txBody>
      </p:sp>
      <p:pic>
        <p:nvPicPr>
          <p:cNvPr id="28" name="Graphique 27" descr="Courir avec un remplissage uni">
            <a:extLst>
              <a:ext uri="{FF2B5EF4-FFF2-40B4-BE49-F238E27FC236}">
                <a16:creationId xmlns:a16="http://schemas.microsoft.com/office/drawing/2014/main" id="{F582362B-671A-2E15-BE2E-9D6B754EFB9C}"/>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02490" y="2772646"/>
            <a:ext cx="716384" cy="716384"/>
          </a:xfrm>
          <a:prstGeom prst="rect">
            <a:avLst/>
          </a:prstGeom>
        </p:spPr>
      </p:pic>
      <p:pic>
        <p:nvPicPr>
          <p:cNvPr id="30" name="Graphique 29" descr="Trophée avec un remplissage uni">
            <a:extLst>
              <a:ext uri="{FF2B5EF4-FFF2-40B4-BE49-F238E27FC236}">
                <a16:creationId xmlns:a16="http://schemas.microsoft.com/office/drawing/2014/main" id="{EF9D4ECC-84EE-1314-9A09-D45322F34BC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906310" y="4770568"/>
            <a:ext cx="1259609" cy="1259609"/>
          </a:xfrm>
          <a:prstGeom prst="rect">
            <a:avLst/>
          </a:prstGeom>
        </p:spPr>
      </p:pic>
      <p:sp>
        <p:nvSpPr>
          <p:cNvPr id="31" name="ZoneTexte 30">
            <a:extLst>
              <a:ext uri="{FF2B5EF4-FFF2-40B4-BE49-F238E27FC236}">
                <a16:creationId xmlns:a16="http://schemas.microsoft.com/office/drawing/2014/main" id="{B2563AF4-1802-1560-34F3-73576A8AB9D0}"/>
              </a:ext>
            </a:extLst>
          </p:cNvPr>
          <p:cNvSpPr txBox="1"/>
          <p:nvPr/>
        </p:nvSpPr>
        <p:spPr>
          <a:xfrm>
            <a:off x="756834" y="6550223"/>
            <a:ext cx="3974795" cy="276999"/>
          </a:xfrm>
          <a:prstGeom prst="rect">
            <a:avLst/>
          </a:prstGeom>
          <a:noFill/>
        </p:spPr>
        <p:txBody>
          <a:bodyPr wrap="square" rtlCol="0">
            <a:spAutoFit/>
          </a:bodyPr>
          <a:lstStyle/>
          <a:p>
            <a:r>
              <a:rPr lang="fr-FR" sz="1200" dirty="0" err="1"/>
              <a:t>Pluhar</a:t>
            </a:r>
            <a:r>
              <a:rPr lang="fr-FR" sz="1200" dirty="0"/>
              <a:t> et </a:t>
            </a:r>
            <a:r>
              <a:rPr lang="fr-FR" sz="1200" i="1" dirty="0"/>
              <a:t>al.</a:t>
            </a:r>
            <a:r>
              <a:rPr lang="fr-FR" sz="1200" dirty="0"/>
              <a:t> (2019)</a:t>
            </a:r>
            <a:endParaRPr lang="fr-FR" sz="1600" dirty="0"/>
          </a:p>
        </p:txBody>
      </p:sp>
      <p:pic>
        <p:nvPicPr>
          <p:cNvPr id="22" name="Image 21">
            <a:extLst>
              <a:ext uri="{FF2B5EF4-FFF2-40B4-BE49-F238E27FC236}">
                <a16:creationId xmlns:a16="http://schemas.microsoft.com/office/drawing/2014/main" id="{AB94787C-0E5A-7D76-46D0-FE08E478D5F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24" name="Rectangle : coins arrondis 23">
            <a:extLst>
              <a:ext uri="{FF2B5EF4-FFF2-40B4-BE49-F238E27FC236}">
                <a16:creationId xmlns:a16="http://schemas.microsoft.com/office/drawing/2014/main" id="{2787F10B-B0BE-EE13-88B0-5DE840A8F882}"/>
              </a:ext>
            </a:extLst>
          </p:cNvPr>
          <p:cNvSpPr/>
          <p:nvPr/>
        </p:nvSpPr>
        <p:spPr>
          <a:xfrm>
            <a:off x="403490" y="3718382"/>
            <a:ext cx="4265248" cy="3965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1"/>
                </a:solidFill>
              </a:rPr>
              <a:t>Team sports</a:t>
            </a:r>
          </a:p>
        </p:txBody>
      </p:sp>
      <p:sp>
        <p:nvSpPr>
          <p:cNvPr id="25" name="Rectangle : coins arrondis 24">
            <a:extLst>
              <a:ext uri="{FF2B5EF4-FFF2-40B4-BE49-F238E27FC236}">
                <a16:creationId xmlns:a16="http://schemas.microsoft.com/office/drawing/2014/main" id="{BAED0407-9E25-E80F-CC0A-0B2FD3768EED}"/>
              </a:ext>
            </a:extLst>
          </p:cNvPr>
          <p:cNvSpPr/>
          <p:nvPr/>
        </p:nvSpPr>
        <p:spPr>
          <a:xfrm>
            <a:off x="7498520" y="3727162"/>
            <a:ext cx="4265248" cy="48423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accent1"/>
                </a:solidFill>
              </a:rPr>
              <a:t>Individual</a:t>
            </a:r>
            <a:r>
              <a:rPr lang="fr-FR" dirty="0">
                <a:solidFill>
                  <a:schemeClr val="accent1"/>
                </a:solidFill>
              </a:rPr>
              <a:t> sports</a:t>
            </a:r>
          </a:p>
        </p:txBody>
      </p:sp>
      <p:pic>
        <p:nvPicPr>
          <p:cNvPr id="14" name="Graphique 13" descr="Volley avec un remplissage uni">
            <a:extLst>
              <a:ext uri="{FF2B5EF4-FFF2-40B4-BE49-F238E27FC236}">
                <a16:creationId xmlns:a16="http://schemas.microsoft.com/office/drawing/2014/main" id="{CF14EE87-C909-0EDE-9EFD-A4716F2FFFC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98421" y="3606291"/>
            <a:ext cx="725978" cy="725978"/>
          </a:xfrm>
          <a:prstGeom prst="rect">
            <a:avLst/>
          </a:prstGeom>
        </p:spPr>
      </p:pic>
      <p:pic>
        <p:nvPicPr>
          <p:cNvPr id="18" name="Graphique 17" descr="Basketball avec un remplissage uni">
            <a:extLst>
              <a:ext uri="{FF2B5EF4-FFF2-40B4-BE49-F238E27FC236}">
                <a16:creationId xmlns:a16="http://schemas.microsoft.com/office/drawing/2014/main" id="{0633821E-5EAC-2A65-1007-0C3532CFEB9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437952" y="3581640"/>
            <a:ext cx="725978" cy="725978"/>
          </a:xfrm>
          <a:prstGeom prst="rect">
            <a:avLst/>
          </a:prstGeom>
        </p:spPr>
      </p:pic>
      <p:pic>
        <p:nvPicPr>
          <p:cNvPr id="21" name="Graphique 20" descr="Gymnaste : anneaux avec un remplissage uni">
            <a:extLst>
              <a:ext uri="{FF2B5EF4-FFF2-40B4-BE49-F238E27FC236}">
                <a16:creationId xmlns:a16="http://schemas.microsoft.com/office/drawing/2014/main" id="{86215FB5-DE96-173F-CFDC-9198013A7A4B}"/>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7976305" y="3569534"/>
            <a:ext cx="725978" cy="725978"/>
          </a:xfrm>
          <a:prstGeom prst="rect">
            <a:avLst/>
          </a:prstGeom>
        </p:spPr>
      </p:pic>
      <p:pic>
        <p:nvPicPr>
          <p:cNvPr id="27" name="Graphique 26" descr="Plongée sous-marine avec un remplissage uni">
            <a:extLst>
              <a:ext uri="{FF2B5EF4-FFF2-40B4-BE49-F238E27FC236}">
                <a16:creationId xmlns:a16="http://schemas.microsoft.com/office/drawing/2014/main" id="{6B6B73F7-3A6D-9B03-6272-4D16E9DBD09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0656516" y="3527809"/>
            <a:ext cx="826532" cy="826532"/>
          </a:xfrm>
          <a:prstGeom prst="rect">
            <a:avLst/>
          </a:prstGeom>
        </p:spPr>
      </p:pic>
    </p:spTree>
    <p:extLst>
      <p:ext uri="{BB962C8B-B14F-4D97-AF65-F5344CB8AC3E}">
        <p14:creationId xmlns:p14="http://schemas.microsoft.com/office/powerpoint/2010/main" val="433634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B6E845D-D3C3-48D1-DECB-AA68406C19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pic>
        <p:nvPicPr>
          <p:cNvPr id="5" name="Picture 2" descr="IRFO - forme, santé, bien-être - Découvrez nos outils et conseils">
            <a:extLst>
              <a:ext uri="{FF2B5EF4-FFF2-40B4-BE49-F238E27FC236}">
                <a16:creationId xmlns:a16="http://schemas.microsoft.com/office/drawing/2014/main" id="{6A073A10-308D-C695-CF59-6BE90FB31EAD}"/>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Accueil - Unité de Recherche Pluridisciplinaire Sport, Santé, Société ( URePSSS - ULR 7369)">
            <a:extLst>
              <a:ext uri="{FF2B5EF4-FFF2-40B4-BE49-F238E27FC236}">
                <a16:creationId xmlns:a16="http://schemas.microsoft.com/office/drawing/2014/main" id="{0FEDE38E-6574-15E3-D70B-FC256F6343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a:extLst>
              <a:ext uri="{FF2B5EF4-FFF2-40B4-BE49-F238E27FC236}">
                <a16:creationId xmlns:a16="http://schemas.microsoft.com/office/drawing/2014/main" id="{1641DEBF-14C7-BD49-2E75-9E9918BE3168}"/>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8" name="ZoneTexte 7">
            <a:extLst>
              <a:ext uri="{FF2B5EF4-FFF2-40B4-BE49-F238E27FC236}">
                <a16:creationId xmlns:a16="http://schemas.microsoft.com/office/drawing/2014/main" id="{CFF4BBC6-5F75-F9DF-E496-20E793005B19}"/>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9" name="ZoneTexte 8">
            <a:extLst>
              <a:ext uri="{FF2B5EF4-FFF2-40B4-BE49-F238E27FC236}">
                <a16:creationId xmlns:a16="http://schemas.microsoft.com/office/drawing/2014/main" id="{8D9C66CF-D0E8-F637-F71C-11FEF57F56E0}"/>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10" name="ZoneTexte 9">
            <a:extLst>
              <a:ext uri="{FF2B5EF4-FFF2-40B4-BE49-F238E27FC236}">
                <a16:creationId xmlns:a16="http://schemas.microsoft.com/office/drawing/2014/main" id="{AEA50349-C0B0-C0DB-F18F-47E6CC2B54DD}"/>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1" name="ZoneTexte 10">
            <a:extLst>
              <a:ext uri="{FF2B5EF4-FFF2-40B4-BE49-F238E27FC236}">
                <a16:creationId xmlns:a16="http://schemas.microsoft.com/office/drawing/2014/main" id="{8EDA7198-375C-5F4C-7296-9CE7049E41AE}"/>
              </a:ext>
            </a:extLst>
          </p:cNvPr>
          <p:cNvSpPr txBox="1"/>
          <p:nvPr/>
        </p:nvSpPr>
        <p:spPr>
          <a:xfrm>
            <a:off x="144087" y="0"/>
            <a:ext cx="1936640" cy="369332"/>
          </a:xfrm>
          <a:prstGeom prst="rect">
            <a:avLst/>
          </a:prstGeom>
          <a:noFill/>
        </p:spPr>
        <p:txBody>
          <a:bodyPr wrap="square" rtlCol="0">
            <a:spAutoFit/>
          </a:bodyPr>
          <a:lstStyle/>
          <a:p>
            <a:r>
              <a:rPr lang="fr-FR" b="1" dirty="0">
                <a:solidFill>
                  <a:schemeClr val="accent1"/>
                </a:solidFill>
              </a:rPr>
              <a:t>1. </a:t>
            </a:r>
            <a:r>
              <a:rPr lang="fr-FR" b="1" u="sng" dirty="0">
                <a:solidFill>
                  <a:schemeClr val="accent1"/>
                </a:solidFill>
              </a:rPr>
              <a:t>INTRODUCTION</a:t>
            </a:r>
          </a:p>
        </p:txBody>
      </p:sp>
      <p:sp>
        <p:nvSpPr>
          <p:cNvPr id="12" name="ZoneTexte 11">
            <a:extLst>
              <a:ext uri="{FF2B5EF4-FFF2-40B4-BE49-F238E27FC236}">
                <a16:creationId xmlns:a16="http://schemas.microsoft.com/office/drawing/2014/main" id="{FDA2B64F-2D4B-23F9-1065-408F65FB12E5}"/>
              </a:ext>
            </a:extLst>
          </p:cNvPr>
          <p:cNvSpPr txBox="1"/>
          <p:nvPr/>
        </p:nvSpPr>
        <p:spPr>
          <a:xfrm>
            <a:off x="3327808" y="1203341"/>
            <a:ext cx="6276110" cy="369332"/>
          </a:xfrm>
          <a:prstGeom prst="rect">
            <a:avLst/>
          </a:prstGeom>
          <a:noFill/>
        </p:spPr>
        <p:txBody>
          <a:bodyPr wrap="square" rtlCol="0">
            <a:spAutoFit/>
          </a:bodyPr>
          <a:lstStyle/>
          <a:p>
            <a:pPr algn="ctr"/>
            <a:r>
              <a:rPr lang="fr-FR" b="1" dirty="0"/>
              <a:t>LITTERATURE REVIEW</a:t>
            </a:r>
          </a:p>
        </p:txBody>
      </p:sp>
      <p:pic>
        <p:nvPicPr>
          <p:cNvPr id="13" name="Graphique 12" descr="Création de récits avec un remplissage uni">
            <a:extLst>
              <a:ext uri="{FF2B5EF4-FFF2-40B4-BE49-F238E27FC236}">
                <a16:creationId xmlns:a16="http://schemas.microsoft.com/office/drawing/2014/main" id="{1FD1B47C-944F-8A90-03CB-97D4DC984A91}"/>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21183" y="1008121"/>
            <a:ext cx="631768" cy="631768"/>
          </a:xfrm>
          <a:prstGeom prst="rect">
            <a:avLst/>
          </a:prstGeom>
        </p:spPr>
      </p:pic>
      <p:sp>
        <p:nvSpPr>
          <p:cNvPr id="14" name="ZoneTexte 13">
            <a:extLst>
              <a:ext uri="{FF2B5EF4-FFF2-40B4-BE49-F238E27FC236}">
                <a16:creationId xmlns:a16="http://schemas.microsoft.com/office/drawing/2014/main" id="{776FB87B-BC17-E7AF-1FFE-C51739460E64}"/>
              </a:ext>
            </a:extLst>
          </p:cNvPr>
          <p:cNvSpPr txBox="1"/>
          <p:nvPr/>
        </p:nvSpPr>
        <p:spPr>
          <a:xfrm>
            <a:off x="3506739" y="1806146"/>
            <a:ext cx="7174524" cy="369332"/>
          </a:xfrm>
          <a:prstGeom prst="rect">
            <a:avLst/>
          </a:prstGeom>
          <a:noFill/>
        </p:spPr>
        <p:txBody>
          <a:bodyPr wrap="square" rtlCol="0">
            <a:spAutoFit/>
          </a:bodyPr>
          <a:lstStyle/>
          <a:p>
            <a:r>
              <a:rPr lang="fr-FR" dirty="0" err="1"/>
              <a:t>Characteristics</a:t>
            </a:r>
            <a:r>
              <a:rPr lang="fr-FR" dirty="0"/>
              <a:t> of </a:t>
            </a:r>
            <a:r>
              <a:rPr lang="fr-FR" dirty="0" err="1"/>
              <a:t>physical</a:t>
            </a:r>
            <a:r>
              <a:rPr lang="fr-FR" dirty="0"/>
              <a:t> </a:t>
            </a:r>
            <a:r>
              <a:rPr lang="fr-FR" dirty="0" err="1"/>
              <a:t>activities</a:t>
            </a:r>
            <a:r>
              <a:rPr lang="fr-FR" dirty="0"/>
              <a:t> and </a:t>
            </a:r>
            <a:r>
              <a:rPr lang="fr-FR" b="1" dirty="0">
                <a:solidFill>
                  <a:schemeClr val="accent1"/>
                </a:solidFill>
              </a:rPr>
              <a:t>affective </a:t>
            </a:r>
            <a:r>
              <a:rPr lang="fr-FR" b="1" dirty="0" err="1">
                <a:solidFill>
                  <a:schemeClr val="accent1"/>
                </a:solidFill>
              </a:rPr>
              <a:t>benefits</a:t>
            </a:r>
            <a:r>
              <a:rPr lang="fr-FR" dirty="0"/>
              <a:t>.</a:t>
            </a:r>
          </a:p>
        </p:txBody>
      </p:sp>
      <p:sp>
        <p:nvSpPr>
          <p:cNvPr id="15" name="Rectangle : coins arrondis 14">
            <a:extLst>
              <a:ext uri="{FF2B5EF4-FFF2-40B4-BE49-F238E27FC236}">
                <a16:creationId xmlns:a16="http://schemas.microsoft.com/office/drawing/2014/main" id="{FF57BD0C-B586-EE6E-FB9B-5FD859E7ED48}"/>
              </a:ext>
            </a:extLst>
          </p:cNvPr>
          <p:cNvSpPr/>
          <p:nvPr/>
        </p:nvSpPr>
        <p:spPr>
          <a:xfrm>
            <a:off x="756834" y="2214200"/>
            <a:ext cx="4265248" cy="48423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1"/>
                </a:solidFill>
              </a:rPr>
              <a:t>Influences of the place of practice</a:t>
            </a:r>
          </a:p>
        </p:txBody>
      </p:sp>
      <p:pic>
        <p:nvPicPr>
          <p:cNvPr id="16" name="Graphique 15" descr="Trophée avec un remplissage uni">
            <a:extLst>
              <a:ext uri="{FF2B5EF4-FFF2-40B4-BE49-F238E27FC236}">
                <a16:creationId xmlns:a16="http://schemas.microsoft.com/office/drawing/2014/main" id="{D6C7AB21-6F3A-CC61-3EB9-F8367DAA986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102257" y="4520517"/>
            <a:ext cx="1259609" cy="1259609"/>
          </a:xfrm>
          <a:prstGeom prst="rect">
            <a:avLst/>
          </a:prstGeom>
        </p:spPr>
      </p:pic>
      <p:sp>
        <p:nvSpPr>
          <p:cNvPr id="19" name="ZoneTexte 18">
            <a:extLst>
              <a:ext uri="{FF2B5EF4-FFF2-40B4-BE49-F238E27FC236}">
                <a16:creationId xmlns:a16="http://schemas.microsoft.com/office/drawing/2014/main" id="{940A113D-1F88-4504-1C0B-FC3C7FD3D105}"/>
              </a:ext>
            </a:extLst>
          </p:cNvPr>
          <p:cNvSpPr txBox="1"/>
          <p:nvPr/>
        </p:nvSpPr>
        <p:spPr>
          <a:xfrm>
            <a:off x="5921905" y="3206047"/>
            <a:ext cx="615142" cy="369332"/>
          </a:xfrm>
          <a:prstGeom prst="rect">
            <a:avLst/>
          </a:prstGeom>
          <a:noFill/>
        </p:spPr>
        <p:txBody>
          <a:bodyPr wrap="square" rtlCol="0">
            <a:spAutoFit/>
          </a:bodyPr>
          <a:lstStyle/>
          <a:p>
            <a:r>
              <a:rPr lang="fr-FR" i="1" dirty="0"/>
              <a:t>vs</a:t>
            </a:r>
          </a:p>
        </p:txBody>
      </p:sp>
      <p:sp>
        <p:nvSpPr>
          <p:cNvPr id="21" name="ZoneTexte 20">
            <a:extLst>
              <a:ext uri="{FF2B5EF4-FFF2-40B4-BE49-F238E27FC236}">
                <a16:creationId xmlns:a16="http://schemas.microsoft.com/office/drawing/2014/main" id="{FE068A6A-C621-1B06-ED07-4F5BEEBE64B5}"/>
              </a:ext>
            </a:extLst>
          </p:cNvPr>
          <p:cNvSpPr txBox="1"/>
          <p:nvPr/>
        </p:nvSpPr>
        <p:spPr>
          <a:xfrm>
            <a:off x="756834" y="6550223"/>
            <a:ext cx="5856413" cy="276999"/>
          </a:xfrm>
          <a:prstGeom prst="rect">
            <a:avLst/>
          </a:prstGeom>
          <a:noFill/>
        </p:spPr>
        <p:txBody>
          <a:bodyPr wrap="square" rtlCol="0">
            <a:spAutoFit/>
          </a:bodyPr>
          <a:lstStyle/>
          <a:p>
            <a:r>
              <a:rPr lang="fr-FR" sz="1200" dirty="0"/>
              <a:t>Lawton et </a:t>
            </a:r>
            <a:r>
              <a:rPr lang="fr-FR" sz="1200" i="1" dirty="0"/>
              <a:t>al.</a:t>
            </a:r>
            <a:r>
              <a:rPr lang="fr-FR" sz="1200" dirty="0"/>
              <a:t> (2017) / </a:t>
            </a:r>
            <a:r>
              <a:rPr lang="fr-FR" sz="1200" dirty="0" err="1"/>
              <a:t>Pasanen</a:t>
            </a:r>
            <a:r>
              <a:rPr lang="fr-FR" sz="1200" dirty="0"/>
              <a:t> et </a:t>
            </a:r>
            <a:r>
              <a:rPr lang="fr-FR" sz="1200" i="1" dirty="0"/>
              <a:t>al.</a:t>
            </a:r>
            <a:r>
              <a:rPr lang="fr-FR" sz="1200" dirty="0"/>
              <a:t> (2018) / Thompson </a:t>
            </a:r>
            <a:r>
              <a:rPr lang="fr-FR" sz="1200" dirty="0" err="1"/>
              <a:t>Coon</a:t>
            </a:r>
            <a:r>
              <a:rPr lang="fr-FR" sz="1200" dirty="0"/>
              <a:t> et </a:t>
            </a:r>
            <a:r>
              <a:rPr lang="fr-FR" sz="1200" i="1" dirty="0"/>
              <a:t>al.</a:t>
            </a:r>
            <a:r>
              <a:rPr lang="fr-FR" sz="1200" dirty="0"/>
              <a:t> (2011) </a:t>
            </a:r>
          </a:p>
        </p:txBody>
      </p:sp>
      <p:pic>
        <p:nvPicPr>
          <p:cNvPr id="3" name="Graphique 2" descr="Arbre avec racines avec un remplissage uni">
            <a:extLst>
              <a:ext uri="{FF2B5EF4-FFF2-40B4-BE49-F238E27FC236}">
                <a16:creationId xmlns:a16="http://schemas.microsoft.com/office/drawing/2014/main" id="{13A8452C-E0B7-1A9A-2F13-6AB06FDC8D9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826281" y="3041366"/>
            <a:ext cx="914400" cy="914400"/>
          </a:xfrm>
          <a:prstGeom prst="rect">
            <a:avLst/>
          </a:prstGeom>
        </p:spPr>
      </p:pic>
      <p:pic>
        <p:nvPicPr>
          <p:cNvPr id="18" name="Graphique 17" descr="Randonnée avec un remplissage uni">
            <a:extLst>
              <a:ext uri="{FF2B5EF4-FFF2-40B4-BE49-F238E27FC236}">
                <a16:creationId xmlns:a16="http://schemas.microsoft.com/office/drawing/2014/main" id="{A92FF8C3-15AE-B664-FAF1-4E3D8DD613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645057" y="2978195"/>
            <a:ext cx="914400" cy="914400"/>
          </a:xfrm>
          <a:prstGeom prst="rect">
            <a:avLst/>
          </a:prstGeom>
        </p:spPr>
      </p:pic>
      <p:pic>
        <p:nvPicPr>
          <p:cNvPr id="22" name="Graphique 21" descr="Haltère avec un remplissage uni">
            <a:extLst>
              <a:ext uri="{FF2B5EF4-FFF2-40B4-BE49-F238E27FC236}">
                <a16:creationId xmlns:a16="http://schemas.microsoft.com/office/drawing/2014/main" id="{C67A7702-C2C6-D5AD-A46B-DCD2AAF96E2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564823" y="3041366"/>
            <a:ext cx="914400" cy="914400"/>
          </a:xfrm>
          <a:prstGeom prst="rect">
            <a:avLst/>
          </a:prstGeom>
        </p:spPr>
      </p:pic>
      <p:pic>
        <p:nvPicPr>
          <p:cNvPr id="24" name="Graphique 23" descr="Elliptique avec un remplissage uni">
            <a:extLst>
              <a:ext uri="{FF2B5EF4-FFF2-40B4-BE49-F238E27FC236}">
                <a16:creationId xmlns:a16="http://schemas.microsoft.com/office/drawing/2014/main" id="{8AC50B52-9FC7-66AD-6979-56630AD23B9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635438" y="2894432"/>
            <a:ext cx="914400" cy="914400"/>
          </a:xfrm>
          <a:prstGeom prst="rect">
            <a:avLst/>
          </a:prstGeom>
        </p:spPr>
      </p:pic>
    </p:spTree>
    <p:extLst>
      <p:ext uri="{BB962C8B-B14F-4D97-AF65-F5344CB8AC3E}">
        <p14:creationId xmlns:p14="http://schemas.microsoft.com/office/powerpoint/2010/main" val="1776172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B6E845D-D3C3-48D1-DECB-AA68406C19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pic>
        <p:nvPicPr>
          <p:cNvPr id="5" name="Picture 2" descr="IRFO - forme, santé, bien-être - Découvrez nos outils et conseils">
            <a:extLst>
              <a:ext uri="{FF2B5EF4-FFF2-40B4-BE49-F238E27FC236}">
                <a16:creationId xmlns:a16="http://schemas.microsoft.com/office/drawing/2014/main" id="{6A073A10-308D-C695-CF59-6BE90FB31EAD}"/>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Accueil - Unité de Recherche Pluridisciplinaire Sport, Santé, Société ( URePSSS - ULR 7369)">
            <a:extLst>
              <a:ext uri="{FF2B5EF4-FFF2-40B4-BE49-F238E27FC236}">
                <a16:creationId xmlns:a16="http://schemas.microsoft.com/office/drawing/2014/main" id="{0FEDE38E-6574-15E3-D70B-FC256F6343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a:extLst>
              <a:ext uri="{FF2B5EF4-FFF2-40B4-BE49-F238E27FC236}">
                <a16:creationId xmlns:a16="http://schemas.microsoft.com/office/drawing/2014/main" id="{1641DEBF-14C7-BD49-2E75-9E9918BE3168}"/>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8" name="ZoneTexte 7">
            <a:extLst>
              <a:ext uri="{FF2B5EF4-FFF2-40B4-BE49-F238E27FC236}">
                <a16:creationId xmlns:a16="http://schemas.microsoft.com/office/drawing/2014/main" id="{CFF4BBC6-5F75-F9DF-E496-20E793005B19}"/>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9" name="ZoneTexte 8">
            <a:extLst>
              <a:ext uri="{FF2B5EF4-FFF2-40B4-BE49-F238E27FC236}">
                <a16:creationId xmlns:a16="http://schemas.microsoft.com/office/drawing/2014/main" id="{8D9C66CF-D0E8-F637-F71C-11FEF57F56E0}"/>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10" name="ZoneTexte 9">
            <a:extLst>
              <a:ext uri="{FF2B5EF4-FFF2-40B4-BE49-F238E27FC236}">
                <a16:creationId xmlns:a16="http://schemas.microsoft.com/office/drawing/2014/main" id="{AEA50349-C0B0-C0DB-F18F-47E6CC2B54DD}"/>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1" name="ZoneTexte 10">
            <a:extLst>
              <a:ext uri="{FF2B5EF4-FFF2-40B4-BE49-F238E27FC236}">
                <a16:creationId xmlns:a16="http://schemas.microsoft.com/office/drawing/2014/main" id="{8EDA7198-375C-5F4C-7296-9CE7049E41AE}"/>
              </a:ext>
            </a:extLst>
          </p:cNvPr>
          <p:cNvSpPr txBox="1"/>
          <p:nvPr/>
        </p:nvSpPr>
        <p:spPr>
          <a:xfrm>
            <a:off x="144087" y="0"/>
            <a:ext cx="1936640" cy="369332"/>
          </a:xfrm>
          <a:prstGeom prst="rect">
            <a:avLst/>
          </a:prstGeom>
          <a:noFill/>
        </p:spPr>
        <p:txBody>
          <a:bodyPr wrap="square" rtlCol="0">
            <a:spAutoFit/>
          </a:bodyPr>
          <a:lstStyle/>
          <a:p>
            <a:r>
              <a:rPr lang="fr-FR" b="1" dirty="0">
                <a:solidFill>
                  <a:schemeClr val="accent1"/>
                </a:solidFill>
              </a:rPr>
              <a:t>1. </a:t>
            </a:r>
            <a:r>
              <a:rPr lang="fr-FR" b="1" u="sng" dirty="0">
                <a:solidFill>
                  <a:schemeClr val="accent1"/>
                </a:solidFill>
              </a:rPr>
              <a:t>INTRODUCTION</a:t>
            </a:r>
          </a:p>
        </p:txBody>
      </p:sp>
      <p:sp>
        <p:nvSpPr>
          <p:cNvPr id="12" name="ZoneTexte 11">
            <a:extLst>
              <a:ext uri="{FF2B5EF4-FFF2-40B4-BE49-F238E27FC236}">
                <a16:creationId xmlns:a16="http://schemas.microsoft.com/office/drawing/2014/main" id="{FDA2B64F-2D4B-23F9-1065-408F65FB12E5}"/>
              </a:ext>
            </a:extLst>
          </p:cNvPr>
          <p:cNvSpPr txBox="1"/>
          <p:nvPr/>
        </p:nvSpPr>
        <p:spPr>
          <a:xfrm>
            <a:off x="3327808" y="861990"/>
            <a:ext cx="6276110" cy="369332"/>
          </a:xfrm>
          <a:prstGeom prst="rect">
            <a:avLst/>
          </a:prstGeom>
          <a:noFill/>
        </p:spPr>
        <p:txBody>
          <a:bodyPr wrap="square" rtlCol="0">
            <a:spAutoFit/>
          </a:bodyPr>
          <a:lstStyle/>
          <a:p>
            <a:pPr algn="ctr"/>
            <a:r>
              <a:rPr lang="fr-FR" b="1" dirty="0"/>
              <a:t>LITTERATURE REVIEW</a:t>
            </a:r>
          </a:p>
        </p:txBody>
      </p:sp>
      <p:pic>
        <p:nvPicPr>
          <p:cNvPr id="13" name="Graphique 12" descr="Création de récits avec un remplissage uni">
            <a:extLst>
              <a:ext uri="{FF2B5EF4-FFF2-40B4-BE49-F238E27FC236}">
                <a16:creationId xmlns:a16="http://schemas.microsoft.com/office/drawing/2014/main" id="{1FD1B47C-944F-8A90-03CB-97D4DC984A91}"/>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21183" y="666770"/>
            <a:ext cx="631768" cy="631768"/>
          </a:xfrm>
          <a:prstGeom prst="rect">
            <a:avLst/>
          </a:prstGeom>
        </p:spPr>
      </p:pic>
      <p:sp>
        <p:nvSpPr>
          <p:cNvPr id="14" name="ZoneTexte 13">
            <a:extLst>
              <a:ext uri="{FF2B5EF4-FFF2-40B4-BE49-F238E27FC236}">
                <a16:creationId xmlns:a16="http://schemas.microsoft.com/office/drawing/2014/main" id="{776FB87B-BC17-E7AF-1FFE-C51739460E64}"/>
              </a:ext>
            </a:extLst>
          </p:cNvPr>
          <p:cNvSpPr txBox="1"/>
          <p:nvPr/>
        </p:nvSpPr>
        <p:spPr>
          <a:xfrm>
            <a:off x="3506739" y="1464795"/>
            <a:ext cx="7174524" cy="369332"/>
          </a:xfrm>
          <a:prstGeom prst="rect">
            <a:avLst/>
          </a:prstGeom>
          <a:noFill/>
        </p:spPr>
        <p:txBody>
          <a:bodyPr wrap="square" rtlCol="0">
            <a:spAutoFit/>
          </a:bodyPr>
          <a:lstStyle/>
          <a:p>
            <a:r>
              <a:rPr lang="fr-FR" dirty="0" err="1"/>
              <a:t>Characteristics</a:t>
            </a:r>
            <a:r>
              <a:rPr lang="fr-FR" dirty="0"/>
              <a:t> of </a:t>
            </a:r>
            <a:r>
              <a:rPr lang="fr-FR" dirty="0" err="1"/>
              <a:t>physical</a:t>
            </a:r>
            <a:r>
              <a:rPr lang="fr-FR" dirty="0"/>
              <a:t> </a:t>
            </a:r>
            <a:r>
              <a:rPr lang="fr-FR" dirty="0" err="1"/>
              <a:t>activities</a:t>
            </a:r>
            <a:r>
              <a:rPr lang="fr-FR" dirty="0"/>
              <a:t> and </a:t>
            </a:r>
            <a:r>
              <a:rPr lang="fr-FR" b="1" dirty="0">
                <a:solidFill>
                  <a:schemeClr val="accent1"/>
                </a:solidFill>
              </a:rPr>
              <a:t>affective </a:t>
            </a:r>
            <a:r>
              <a:rPr lang="fr-FR" b="1" dirty="0" err="1">
                <a:solidFill>
                  <a:schemeClr val="accent1"/>
                </a:solidFill>
              </a:rPr>
              <a:t>benefits</a:t>
            </a:r>
            <a:r>
              <a:rPr lang="fr-FR" dirty="0"/>
              <a:t>.</a:t>
            </a:r>
          </a:p>
        </p:txBody>
      </p:sp>
      <p:sp>
        <p:nvSpPr>
          <p:cNvPr id="15" name="Rectangle : coins arrondis 14">
            <a:extLst>
              <a:ext uri="{FF2B5EF4-FFF2-40B4-BE49-F238E27FC236}">
                <a16:creationId xmlns:a16="http://schemas.microsoft.com/office/drawing/2014/main" id="{FF57BD0C-B586-EE6E-FB9B-5FD859E7ED48}"/>
              </a:ext>
            </a:extLst>
          </p:cNvPr>
          <p:cNvSpPr/>
          <p:nvPr/>
        </p:nvSpPr>
        <p:spPr>
          <a:xfrm>
            <a:off x="756833" y="2242300"/>
            <a:ext cx="5087014" cy="48423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1"/>
                </a:solidFill>
              </a:rPr>
              <a:t>Influences of the </a:t>
            </a:r>
            <a:r>
              <a:rPr lang="fr-FR" dirty="0" err="1">
                <a:solidFill>
                  <a:schemeClr val="accent1"/>
                </a:solidFill>
              </a:rPr>
              <a:t>intensity</a:t>
            </a:r>
            <a:r>
              <a:rPr lang="fr-FR" dirty="0">
                <a:solidFill>
                  <a:schemeClr val="accent1"/>
                </a:solidFill>
              </a:rPr>
              <a:t> of </a:t>
            </a:r>
            <a:r>
              <a:rPr lang="fr-FR" dirty="0" err="1">
                <a:solidFill>
                  <a:schemeClr val="accent1"/>
                </a:solidFill>
              </a:rPr>
              <a:t>physical</a:t>
            </a:r>
            <a:r>
              <a:rPr lang="fr-FR" dirty="0">
                <a:solidFill>
                  <a:schemeClr val="accent1"/>
                </a:solidFill>
              </a:rPr>
              <a:t> </a:t>
            </a:r>
            <a:r>
              <a:rPr lang="fr-FR" dirty="0" err="1">
                <a:solidFill>
                  <a:schemeClr val="accent1"/>
                </a:solidFill>
              </a:rPr>
              <a:t>activities</a:t>
            </a:r>
            <a:endParaRPr lang="fr-FR" dirty="0">
              <a:solidFill>
                <a:schemeClr val="accent1"/>
              </a:solidFill>
            </a:endParaRPr>
          </a:p>
        </p:txBody>
      </p:sp>
      <p:sp>
        <p:nvSpPr>
          <p:cNvPr id="20" name="Cercle">
            <a:extLst>
              <a:ext uri="{FF2B5EF4-FFF2-40B4-BE49-F238E27FC236}">
                <a16:creationId xmlns:a16="http://schemas.microsoft.com/office/drawing/2014/main" id="{87B0E6F0-9DC9-0781-71C6-5122AA5EE081}"/>
              </a:ext>
            </a:extLst>
          </p:cNvPr>
          <p:cNvSpPr/>
          <p:nvPr/>
        </p:nvSpPr>
        <p:spPr>
          <a:xfrm>
            <a:off x="1006990" y="3494850"/>
            <a:ext cx="1662776" cy="1594446"/>
          </a:xfrm>
          <a:prstGeom prst="ellipse">
            <a:avLst/>
          </a:prstGeom>
          <a:solidFill>
            <a:schemeClr val="accent1">
              <a:alpha val="56000"/>
            </a:schemeClr>
          </a:solidFill>
          <a:ln w="12700">
            <a:miter lim="400000"/>
          </a:ln>
        </p:spPr>
        <p:txBody>
          <a:bodyPr lIns="50800" tIns="50800" rIns="50800" bIns="50800" anchor="t"/>
          <a:lstStyle/>
          <a:p>
            <a:pPr algn="ctr" defTabSz="825500">
              <a:defRPr sz="3200">
                <a:solidFill>
                  <a:srgbClr val="FFFFFF"/>
                </a:solidFill>
                <a:latin typeface="Helvetica Neue Medium"/>
                <a:ea typeface="Helvetica Neue Medium"/>
                <a:cs typeface="Helvetica Neue Medium"/>
                <a:sym typeface="Helvetica Neue Medium"/>
              </a:defRPr>
            </a:pPr>
            <a:r>
              <a:rPr lang="fr-FR" sz="2800" b="1" dirty="0">
                <a:latin typeface="+mj-lt"/>
              </a:rPr>
              <a:t>Low</a:t>
            </a:r>
            <a:endParaRPr sz="2800" b="1" dirty="0">
              <a:latin typeface="+mj-lt"/>
            </a:endParaRPr>
          </a:p>
        </p:txBody>
      </p:sp>
      <p:sp>
        <p:nvSpPr>
          <p:cNvPr id="22" name="Cercle">
            <a:extLst>
              <a:ext uri="{FF2B5EF4-FFF2-40B4-BE49-F238E27FC236}">
                <a16:creationId xmlns:a16="http://schemas.microsoft.com/office/drawing/2014/main" id="{5C1EC558-E5B8-A54C-EC97-27AB200ABECC}"/>
              </a:ext>
            </a:extLst>
          </p:cNvPr>
          <p:cNvSpPr/>
          <p:nvPr/>
        </p:nvSpPr>
        <p:spPr>
          <a:xfrm>
            <a:off x="4982584" y="3104290"/>
            <a:ext cx="2344514" cy="2248168"/>
          </a:xfrm>
          <a:prstGeom prst="ellipse">
            <a:avLst/>
          </a:prstGeom>
          <a:solidFill>
            <a:schemeClr val="accent1">
              <a:alpha val="56000"/>
            </a:schemeClr>
          </a:solidFill>
          <a:ln w="12700">
            <a:miter lim="400000"/>
          </a:ln>
        </p:spPr>
        <p:txBody>
          <a:bodyPr lIns="50800" tIns="50800" rIns="50800" bIns="50800" anchor="t"/>
          <a:lstStyle/>
          <a:p>
            <a:pPr algn="ctr" defTabSz="825500">
              <a:defRPr sz="3200">
                <a:solidFill>
                  <a:srgbClr val="FFFFFF"/>
                </a:solidFill>
                <a:latin typeface="Helvetica Neue Medium"/>
                <a:ea typeface="Helvetica Neue Medium"/>
                <a:cs typeface="Helvetica Neue Medium"/>
                <a:sym typeface="Helvetica Neue Medium"/>
              </a:defRPr>
            </a:pPr>
            <a:r>
              <a:rPr lang="fr-FR" sz="2800" b="1" dirty="0" err="1">
                <a:latin typeface="+mj-lt"/>
              </a:rPr>
              <a:t>Moderate</a:t>
            </a:r>
            <a:endParaRPr sz="2800" b="1" dirty="0">
              <a:latin typeface="+mj-lt"/>
            </a:endParaRPr>
          </a:p>
        </p:txBody>
      </p:sp>
      <p:sp>
        <p:nvSpPr>
          <p:cNvPr id="23" name="Cercle">
            <a:extLst>
              <a:ext uri="{FF2B5EF4-FFF2-40B4-BE49-F238E27FC236}">
                <a16:creationId xmlns:a16="http://schemas.microsoft.com/office/drawing/2014/main" id="{453EF793-B225-4E08-260A-EADCC223A5DE}"/>
              </a:ext>
            </a:extLst>
          </p:cNvPr>
          <p:cNvSpPr/>
          <p:nvPr/>
        </p:nvSpPr>
        <p:spPr>
          <a:xfrm>
            <a:off x="8810348" y="2726537"/>
            <a:ext cx="2876602" cy="2758391"/>
          </a:xfrm>
          <a:prstGeom prst="ellipse">
            <a:avLst/>
          </a:prstGeom>
          <a:solidFill>
            <a:schemeClr val="accent1">
              <a:alpha val="56000"/>
            </a:schemeClr>
          </a:solidFill>
          <a:ln w="12700">
            <a:miter lim="400000"/>
          </a:ln>
        </p:spPr>
        <p:txBody>
          <a:bodyPr lIns="50800" tIns="50800" rIns="50800" bIns="50800" anchor="t"/>
          <a:lstStyle/>
          <a:p>
            <a:pPr algn="ctr" defTabSz="825500">
              <a:defRPr sz="3200">
                <a:solidFill>
                  <a:srgbClr val="FFFFFF"/>
                </a:solidFill>
                <a:latin typeface="Helvetica Neue Medium"/>
                <a:ea typeface="Helvetica Neue Medium"/>
                <a:cs typeface="Helvetica Neue Medium"/>
                <a:sym typeface="Helvetica Neue Medium"/>
              </a:defRPr>
            </a:pPr>
            <a:r>
              <a:rPr lang="fr-FR" sz="2800" b="1" dirty="0" err="1">
                <a:latin typeface="+mj-lt"/>
              </a:rPr>
              <a:t>Vigorous</a:t>
            </a:r>
            <a:endParaRPr sz="2800" b="1" dirty="0">
              <a:latin typeface="+mj-lt"/>
            </a:endParaRPr>
          </a:p>
        </p:txBody>
      </p:sp>
      <p:pic>
        <p:nvPicPr>
          <p:cNvPr id="24" name="Graphique 23" descr="Trophée avec un remplissage uni">
            <a:extLst>
              <a:ext uri="{FF2B5EF4-FFF2-40B4-BE49-F238E27FC236}">
                <a16:creationId xmlns:a16="http://schemas.microsoft.com/office/drawing/2014/main" id="{ED70728D-DE04-E246-448E-5ACC5AC4269A}"/>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64275" y="4325402"/>
            <a:ext cx="548206" cy="548206"/>
          </a:xfrm>
          <a:prstGeom prst="rect">
            <a:avLst/>
          </a:prstGeom>
        </p:spPr>
      </p:pic>
      <p:pic>
        <p:nvPicPr>
          <p:cNvPr id="25" name="Graphique 24" descr="Trophée avec un remplissage uni">
            <a:extLst>
              <a:ext uri="{FF2B5EF4-FFF2-40B4-BE49-F238E27FC236}">
                <a16:creationId xmlns:a16="http://schemas.microsoft.com/office/drawing/2014/main" id="{8727305A-4492-237A-D29C-CAB03FF3FC3F}"/>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636267" y="3996700"/>
            <a:ext cx="911491" cy="911491"/>
          </a:xfrm>
          <a:prstGeom prst="rect">
            <a:avLst/>
          </a:prstGeom>
        </p:spPr>
      </p:pic>
      <p:pic>
        <p:nvPicPr>
          <p:cNvPr id="26" name="Graphique 25" descr="Trophée avec un remplissage uni">
            <a:extLst>
              <a:ext uri="{FF2B5EF4-FFF2-40B4-BE49-F238E27FC236}">
                <a16:creationId xmlns:a16="http://schemas.microsoft.com/office/drawing/2014/main" id="{2599BE89-BC85-819A-508D-EB05E903E88A}"/>
              </a:ext>
            </a:extLst>
          </p:cNvPr>
          <p:cNvPicPr>
            <a:picLocks noChangeAspect="1"/>
          </p:cNvPicPr>
          <p:nvPr/>
        </p:nvPicPr>
        <p:blipFill>
          <a:blip r:embed="rId12" cstate="hq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540659" y="3648919"/>
            <a:ext cx="1440377" cy="1440377"/>
          </a:xfrm>
          <a:prstGeom prst="rect">
            <a:avLst/>
          </a:prstGeom>
        </p:spPr>
      </p:pic>
      <p:sp>
        <p:nvSpPr>
          <p:cNvPr id="27" name="ZoneTexte 26">
            <a:extLst>
              <a:ext uri="{FF2B5EF4-FFF2-40B4-BE49-F238E27FC236}">
                <a16:creationId xmlns:a16="http://schemas.microsoft.com/office/drawing/2014/main" id="{5632A5A2-A653-18E9-C20F-E2E15B2052A0}"/>
              </a:ext>
            </a:extLst>
          </p:cNvPr>
          <p:cNvSpPr txBox="1"/>
          <p:nvPr/>
        </p:nvSpPr>
        <p:spPr>
          <a:xfrm>
            <a:off x="756834" y="6550223"/>
            <a:ext cx="5856413" cy="261610"/>
          </a:xfrm>
          <a:prstGeom prst="rect">
            <a:avLst/>
          </a:prstGeom>
          <a:noFill/>
        </p:spPr>
        <p:txBody>
          <a:bodyPr wrap="square" rtlCol="0">
            <a:spAutoFit/>
          </a:bodyPr>
          <a:lstStyle/>
          <a:p>
            <a:r>
              <a:rPr lang="fr-FR" sz="1100" dirty="0" err="1"/>
              <a:t>Costigan</a:t>
            </a:r>
            <a:r>
              <a:rPr lang="fr-FR" sz="1100" dirty="0"/>
              <a:t> et </a:t>
            </a:r>
            <a:r>
              <a:rPr lang="fr-FR" sz="1100" i="1" dirty="0"/>
              <a:t>al.</a:t>
            </a:r>
            <a:r>
              <a:rPr lang="fr-FR" sz="1100" dirty="0"/>
              <a:t> (2019 / </a:t>
            </a:r>
            <a:r>
              <a:rPr lang="fr-FR" sz="1100" dirty="0" err="1"/>
              <a:t>Ekkekakis</a:t>
            </a:r>
            <a:r>
              <a:rPr lang="fr-FR" sz="1100" dirty="0"/>
              <a:t> et </a:t>
            </a:r>
            <a:r>
              <a:rPr lang="fr-FR" sz="1100" i="1" dirty="0"/>
              <a:t>al.</a:t>
            </a:r>
            <a:r>
              <a:rPr lang="fr-FR" sz="1100" dirty="0"/>
              <a:t> (2000, 2003) / </a:t>
            </a:r>
            <a:r>
              <a:rPr lang="fr-FR" sz="1100" dirty="0" err="1"/>
              <a:t>Howie</a:t>
            </a:r>
            <a:r>
              <a:rPr lang="fr-FR" sz="1100" dirty="0"/>
              <a:t> et </a:t>
            </a:r>
            <a:r>
              <a:rPr lang="fr-FR" sz="1100" i="1" dirty="0"/>
              <a:t>al.</a:t>
            </a:r>
            <a:r>
              <a:rPr lang="fr-FR" sz="1100" dirty="0"/>
              <a:t> (2020) / Qin et </a:t>
            </a:r>
            <a:r>
              <a:rPr lang="fr-FR" sz="1100" i="1" dirty="0"/>
              <a:t>al.</a:t>
            </a:r>
            <a:r>
              <a:rPr lang="fr-FR" sz="1100" dirty="0"/>
              <a:t> (2020)</a:t>
            </a:r>
            <a:endParaRPr lang="fr-FR" sz="1600" dirty="0"/>
          </a:p>
        </p:txBody>
      </p:sp>
    </p:spTree>
    <p:extLst>
      <p:ext uri="{BB962C8B-B14F-4D97-AF65-F5344CB8AC3E}">
        <p14:creationId xmlns:p14="http://schemas.microsoft.com/office/powerpoint/2010/main" val="203270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arn(inVertic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arn(inVertical)">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RFO - forme, santé, bien-être - Découvrez nos outils et conseils">
            <a:extLst>
              <a:ext uri="{FF2B5EF4-FFF2-40B4-BE49-F238E27FC236}">
                <a16:creationId xmlns:a16="http://schemas.microsoft.com/office/drawing/2014/main" id="{2992F012-7103-062C-93F3-2AC581F848C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A0991931-CFD7-2FB0-BFE9-BEE2118AE9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F42796E3-C903-6C42-BC6A-9D4E307D4170}"/>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7" name="ZoneTexte 6">
            <a:extLst>
              <a:ext uri="{FF2B5EF4-FFF2-40B4-BE49-F238E27FC236}">
                <a16:creationId xmlns:a16="http://schemas.microsoft.com/office/drawing/2014/main" id="{4E88F3F4-6243-4D97-5AF7-755807E1A851}"/>
              </a:ext>
            </a:extLst>
          </p:cNvPr>
          <p:cNvSpPr txBox="1"/>
          <p:nvPr/>
        </p:nvSpPr>
        <p:spPr>
          <a:xfrm>
            <a:off x="2360122" y="0"/>
            <a:ext cx="3017533" cy="369332"/>
          </a:xfrm>
          <a:prstGeom prst="rect">
            <a:avLst/>
          </a:prstGeom>
          <a:noFill/>
        </p:spPr>
        <p:txBody>
          <a:bodyPr wrap="square" rtlCol="0">
            <a:spAutoFit/>
          </a:bodyPr>
          <a:lstStyle/>
          <a:p>
            <a:r>
              <a:rPr lang="fr-FR" dirty="0">
                <a:solidFill>
                  <a:schemeClr val="accent2"/>
                </a:solidFill>
              </a:rPr>
              <a:t>2. MATERIALS AND METHODS </a:t>
            </a:r>
          </a:p>
        </p:txBody>
      </p:sp>
      <p:sp>
        <p:nvSpPr>
          <p:cNvPr id="8" name="ZoneTexte 7">
            <a:extLst>
              <a:ext uri="{FF2B5EF4-FFF2-40B4-BE49-F238E27FC236}">
                <a16:creationId xmlns:a16="http://schemas.microsoft.com/office/drawing/2014/main" id="{832D5DA2-D6E8-4740-BDF7-2E81069966DE}"/>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9" name="ZoneTexte 8">
            <a:extLst>
              <a:ext uri="{FF2B5EF4-FFF2-40B4-BE49-F238E27FC236}">
                <a16:creationId xmlns:a16="http://schemas.microsoft.com/office/drawing/2014/main" id="{9480ABD2-3757-95F8-60E1-B27B25C1EB78}"/>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0" name="ZoneTexte 9">
            <a:extLst>
              <a:ext uri="{FF2B5EF4-FFF2-40B4-BE49-F238E27FC236}">
                <a16:creationId xmlns:a16="http://schemas.microsoft.com/office/drawing/2014/main" id="{840AF29A-92A3-F989-6AF5-DD7FA91F42D7}"/>
              </a:ext>
            </a:extLst>
          </p:cNvPr>
          <p:cNvSpPr txBox="1"/>
          <p:nvPr/>
        </p:nvSpPr>
        <p:spPr>
          <a:xfrm>
            <a:off x="144087" y="0"/>
            <a:ext cx="1936640" cy="369332"/>
          </a:xfrm>
          <a:prstGeom prst="rect">
            <a:avLst/>
          </a:prstGeom>
          <a:noFill/>
        </p:spPr>
        <p:txBody>
          <a:bodyPr wrap="square" rtlCol="0">
            <a:spAutoFit/>
          </a:bodyPr>
          <a:lstStyle/>
          <a:p>
            <a:r>
              <a:rPr lang="fr-FR" b="1" dirty="0">
                <a:solidFill>
                  <a:schemeClr val="accent1"/>
                </a:solidFill>
              </a:rPr>
              <a:t>1. </a:t>
            </a:r>
            <a:r>
              <a:rPr lang="fr-FR" b="1" u="sng" dirty="0">
                <a:solidFill>
                  <a:schemeClr val="accent1"/>
                </a:solidFill>
              </a:rPr>
              <a:t>INTRODUCTION</a:t>
            </a:r>
          </a:p>
        </p:txBody>
      </p:sp>
      <p:sp>
        <p:nvSpPr>
          <p:cNvPr id="11" name="Rectangle 10">
            <a:extLst>
              <a:ext uri="{FF2B5EF4-FFF2-40B4-BE49-F238E27FC236}">
                <a16:creationId xmlns:a16="http://schemas.microsoft.com/office/drawing/2014/main" id="{66E6060A-DC34-13A3-7823-008F07BF775E}"/>
              </a:ext>
            </a:extLst>
          </p:cNvPr>
          <p:cNvSpPr/>
          <p:nvPr/>
        </p:nvSpPr>
        <p:spPr>
          <a:xfrm>
            <a:off x="2281843" y="1834405"/>
            <a:ext cx="7452136" cy="1554481"/>
          </a:xfrm>
          <a:prstGeom prst="rect">
            <a:avLst/>
          </a:prstGeom>
          <a:solidFill>
            <a:schemeClr val="bg1">
              <a:alpha val="56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err="1">
                <a:solidFill>
                  <a:schemeClr val="tx1"/>
                </a:solidFill>
              </a:rPr>
              <a:t>Which</a:t>
            </a:r>
            <a:r>
              <a:rPr lang="fr-FR" sz="3200" dirty="0">
                <a:solidFill>
                  <a:schemeClr val="tx1"/>
                </a:solidFill>
              </a:rPr>
              <a:t> sports club </a:t>
            </a:r>
            <a:r>
              <a:rPr lang="fr-FR" sz="3200" dirty="0" err="1">
                <a:solidFill>
                  <a:schemeClr val="tx1"/>
                </a:solidFill>
              </a:rPr>
              <a:t>membership</a:t>
            </a:r>
            <a:r>
              <a:rPr lang="fr-FR" sz="3200" dirty="0">
                <a:solidFill>
                  <a:schemeClr val="tx1"/>
                </a:solidFill>
              </a:rPr>
              <a:t> </a:t>
            </a:r>
            <a:r>
              <a:rPr lang="fr-FR" sz="3200" dirty="0" err="1">
                <a:solidFill>
                  <a:schemeClr val="tx1"/>
                </a:solidFill>
              </a:rPr>
              <a:t>could</a:t>
            </a:r>
            <a:r>
              <a:rPr lang="fr-FR" sz="3200" dirty="0">
                <a:solidFill>
                  <a:schemeClr val="tx1"/>
                </a:solidFill>
              </a:rPr>
              <a:t> </a:t>
            </a:r>
            <a:r>
              <a:rPr lang="fr-FR" sz="3200" dirty="0" err="1">
                <a:solidFill>
                  <a:schemeClr val="tx1"/>
                </a:solidFill>
              </a:rPr>
              <a:t>be</a:t>
            </a:r>
            <a:r>
              <a:rPr lang="fr-FR" sz="3200" dirty="0">
                <a:solidFill>
                  <a:schemeClr val="tx1"/>
                </a:solidFill>
              </a:rPr>
              <a:t> </a:t>
            </a:r>
            <a:r>
              <a:rPr lang="fr-FR" sz="3200" dirty="0" err="1">
                <a:solidFill>
                  <a:schemeClr val="tx1"/>
                </a:solidFill>
              </a:rPr>
              <a:t>associated</a:t>
            </a:r>
            <a:r>
              <a:rPr lang="fr-FR" sz="3200" dirty="0">
                <a:solidFill>
                  <a:schemeClr val="tx1"/>
                </a:solidFill>
              </a:rPr>
              <a:t> </a:t>
            </a:r>
            <a:r>
              <a:rPr lang="fr-FR" sz="3200" dirty="0" err="1">
                <a:solidFill>
                  <a:schemeClr val="tx1"/>
                </a:solidFill>
              </a:rPr>
              <a:t>with</a:t>
            </a:r>
            <a:r>
              <a:rPr lang="fr-FR" sz="3200" dirty="0">
                <a:solidFill>
                  <a:schemeClr val="tx1"/>
                </a:solidFill>
              </a:rPr>
              <a:t> more or </a:t>
            </a:r>
            <a:r>
              <a:rPr lang="fr-FR" sz="3200" dirty="0" err="1">
                <a:solidFill>
                  <a:schemeClr val="tx1"/>
                </a:solidFill>
              </a:rPr>
              <a:t>fewer</a:t>
            </a:r>
            <a:r>
              <a:rPr lang="fr-FR" sz="3200" dirty="0">
                <a:solidFill>
                  <a:schemeClr val="tx1"/>
                </a:solidFill>
              </a:rPr>
              <a:t> affective </a:t>
            </a:r>
            <a:r>
              <a:rPr lang="fr-FR" sz="3200" dirty="0" err="1">
                <a:solidFill>
                  <a:schemeClr val="tx1"/>
                </a:solidFill>
              </a:rPr>
              <a:t>benefits</a:t>
            </a:r>
            <a:r>
              <a:rPr lang="fr-FR" sz="3200" dirty="0">
                <a:solidFill>
                  <a:schemeClr val="tx1"/>
                </a:solidFill>
              </a:rPr>
              <a:t> ?</a:t>
            </a:r>
          </a:p>
        </p:txBody>
      </p:sp>
      <p:sp>
        <p:nvSpPr>
          <p:cNvPr id="15" name="ZoneTexte 14">
            <a:extLst>
              <a:ext uri="{FF2B5EF4-FFF2-40B4-BE49-F238E27FC236}">
                <a16:creationId xmlns:a16="http://schemas.microsoft.com/office/drawing/2014/main" id="{A5FA46FC-77F9-3A6A-42DC-256D4DCDD326}"/>
              </a:ext>
            </a:extLst>
          </p:cNvPr>
          <p:cNvSpPr txBox="1"/>
          <p:nvPr/>
        </p:nvSpPr>
        <p:spPr>
          <a:xfrm>
            <a:off x="3327808" y="1203341"/>
            <a:ext cx="6276110" cy="369332"/>
          </a:xfrm>
          <a:prstGeom prst="rect">
            <a:avLst/>
          </a:prstGeom>
          <a:noFill/>
        </p:spPr>
        <p:txBody>
          <a:bodyPr wrap="square" rtlCol="0">
            <a:spAutoFit/>
          </a:bodyPr>
          <a:lstStyle/>
          <a:p>
            <a:pPr algn="ctr"/>
            <a:r>
              <a:rPr lang="fr-FR" b="1" dirty="0"/>
              <a:t>RESEARCH QUESTION</a:t>
            </a:r>
          </a:p>
        </p:txBody>
      </p:sp>
      <p:pic>
        <p:nvPicPr>
          <p:cNvPr id="17" name="Graphique 16" descr="Questions avec un remplissage uni">
            <a:extLst>
              <a:ext uri="{FF2B5EF4-FFF2-40B4-BE49-F238E27FC236}">
                <a16:creationId xmlns:a16="http://schemas.microsoft.com/office/drawing/2014/main" id="{576A571E-511F-5C5A-899A-A40EDCC89AC5}"/>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18022" y="837310"/>
            <a:ext cx="914400" cy="914400"/>
          </a:xfrm>
          <a:prstGeom prst="rect">
            <a:avLst/>
          </a:prstGeom>
        </p:spPr>
      </p:pic>
      <p:pic>
        <p:nvPicPr>
          <p:cNvPr id="12" name="Image 11">
            <a:extLst>
              <a:ext uri="{FF2B5EF4-FFF2-40B4-BE49-F238E27FC236}">
                <a16:creationId xmlns:a16="http://schemas.microsoft.com/office/drawing/2014/main" id="{2555C0EC-C085-4356-EB0A-3DDABAB262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2" name="Rectangle 1">
            <a:extLst>
              <a:ext uri="{FF2B5EF4-FFF2-40B4-BE49-F238E27FC236}">
                <a16:creationId xmlns:a16="http://schemas.microsoft.com/office/drawing/2014/main" id="{A26F6ACB-DCE7-9746-463F-E2F9F06EDCCF}"/>
              </a:ext>
            </a:extLst>
          </p:cNvPr>
          <p:cNvSpPr/>
          <p:nvPr/>
        </p:nvSpPr>
        <p:spPr>
          <a:xfrm>
            <a:off x="595934" y="4488866"/>
            <a:ext cx="2543695" cy="127184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Sports club </a:t>
            </a:r>
            <a:r>
              <a:rPr lang="fr-FR" dirty="0" err="1">
                <a:solidFill>
                  <a:schemeClr val="tx1"/>
                </a:solidFill>
              </a:rPr>
              <a:t>memberships</a:t>
            </a:r>
            <a:r>
              <a:rPr lang="fr-FR" dirty="0">
                <a:solidFill>
                  <a:schemeClr val="tx1"/>
                </a:solidFill>
              </a:rPr>
              <a:t> </a:t>
            </a:r>
            <a:r>
              <a:rPr lang="fr-FR" dirty="0" err="1">
                <a:solidFill>
                  <a:schemeClr val="tx1"/>
                </a:solidFill>
              </a:rPr>
              <a:t>associated</a:t>
            </a:r>
            <a:r>
              <a:rPr lang="fr-FR" dirty="0">
                <a:solidFill>
                  <a:schemeClr val="tx1"/>
                </a:solidFill>
              </a:rPr>
              <a:t> </a:t>
            </a:r>
            <a:r>
              <a:rPr lang="fr-FR" dirty="0" err="1">
                <a:solidFill>
                  <a:schemeClr val="tx1"/>
                </a:solidFill>
              </a:rPr>
              <a:t>with</a:t>
            </a:r>
            <a:r>
              <a:rPr lang="fr-FR" dirty="0">
                <a:solidFill>
                  <a:schemeClr val="tx1"/>
                </a:solidFill>
              </a:rPr>
              <a:t> affective </a:t>
            </a:r>
            <a:r>
              <a:rPr lang="fr-FR" dirty="0" err="1">
                <a:solidFill>
                  <a:schemeClr val="tx1"/>
                </a:solidFill>
              </a:rPr>
              <a:t>benefits</a:t>
            </a:r>
            <a:endParaRPr lang="fr-FR" dirty="0">
              <a:solidFill>
                <a:schemeClr val="tx1"/>
              </a:solidFill>
            </a:endParaRPr>
          </a:p>
        </p:txBody>
      </p:sp>
      <p:sp>
        <p:nvSpPr>
          <p:cNvPr id="14" name="Rectangle 13">
            <a:extLst>
              <a:ext uri="{FF2B5EF4-FFF2-40B4-BE49-F238E27FC236}">
                <a16:creationId xmlns:a16="http://schemas.microsoft.com/office/drawing/2014/main" id="{5D47DC9B-252A-EA06-E032-49D7223B4608}"/>
              </a:ext>
            </a:extLst>
          </p:cNvPr>
          <p:cNvSpPr/>
          <p:nvPr/>
        </p:nvSpPr>
        <p:spPr>
          <a:xfrm>
            <a:off x="4902408" y="4488866"/>
            <a:ext cx="2543695" cy="127184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a:p>
            <a:pPr algn="ctr"/>
            <a:r>
              <a:rPr lang="fr-FR" dirty="0">
                <a:solidFill>
                  <a:schemeClr val="tx1"/>
                </a:solidFill>
              </a:rPr>
              <a:t>Collective, </a:t>
            </a:r>
            <a:r>
              <a:rPr lang="fr-FR" dirty="0" err="1">
                <a:solidFill>
                  <a:schemeClr val="tx1"/>
                </a:solidFill>
              </a:rPr>
              <a:t>outdoor</a:t>
            </a:r>
            <a:r>
              <a:rPr lang="fr-FR" dirty="0">
                <a:solidFill>
                  <a:schemeClr val="tx1"/>
                </a:solidFill>
              </a:rPr>
              <a:t> and </a:t>
            </a:r>
            <a:r>
              <a:rPr lang="fr-FR" dirty="0" err="1">
                <a:solidFill>
                  <a:schemeClr val="tx1"/>
                </a:solidFill>
              </a:rPr>
              <a:t>vigorous</a:t>
            </a:r>
            <a:r>
              <a:rPr lang="fr-FR" dirty="0">
                <a:solidFill>
                  <a:schemeClr val="tx1"/>
                </a:solidFill>
              </a:rPr>
              <a:t> sports </a:t>
            </a:r>
          </a:p>
          <a:p>
            <a:pPr algn="ctr"/>
            <a:endParaRPr lang="fr-FR" dirty="0">
              <a:solidFill>
                <a:schemeClr val="tx1"/>
              </a:solidFill>
            </a:endParaRPr>
          </a:p>
          <a:p>
            <a:pPr algn="ctr"/>
            <a:r>
              <a:rPr lang="fr-FR" b="1" dirty="0">
                <a:solidFill>
                  <a:schemeClr val="tx1"/>
                </a:solidFill>
              </a:rPr>
              <a:t>       affective </a:t>
            </a:r>
            <a:r>
              <a:rPr lang="fr-FR" b="1" dirty="0" err="1">
                <a:solidFill>
                  <a:schemeClr val="tx1"/>
                </a:solidFill>
              </a:rPr>
              <a:t>benefits</a:t>
            </a:r>
            <a:endParaRPr lang="fr-FR" b="1" dirty="0">
              <a:solidFill>
                <a:schemeClr val="tx1"/>
              </a:solidFill>
            </a:endParaRPr>
          </a:p>
          <a:p>
            <a:pPr algn="ctr"/>
            <a:endParaRPr lang="fr-FR" dirty="0"/>
          </a:p>
        </p:txBody>
      </p:sp>
      <p:sp>
        <p:nvSpPr>
          <p:cNvPr id="16" name="Rectangle 15">
            <a:extLst>
              <a:ext uri="{FF2B5EF4-FFF2-40B4-BE49-F238E27FC236}">
                <a16:creationId xmlns:a16="http://schemas.microsoft.com/office/drawing/2014/main" id="{77FBC43E-D6F2-9C00-DC06-4202CD98125F}"/>
              </a:ext>
            </a:extLst>
          </p:cNvPr>
          <p:cNvSpPr/>
          <p:nvPr/>
        </p:nvSpPr>
        <p:spPr>
          <a:xfrm>
            <a:off x="9200435" y="4488866"/>
            <a:ext cx="2543695" cy="127184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a:p>
            <a:pPr algn="ctr"/>
            <a:endParaRPr lang="fr-FR" dirty="0"/>
          </a:p>
          <a:p>
            <a:pPr algn="ctr"/>
            <a:r>
              <a:rPr lang="fr-FR" dirty="0" err="1">
                <a:solidFill>
                  <a:schemeClr val="tx1"/>
                </a:solidFill>
              </a:rPr>
              <a:t>Individual</a:t>
            </a:r>
            <a:r>
              <a:rPr lang="fr-FR" dirty="0">
                <a:solidFill>
                  <a:schemeClr val="tx1"/>
                </a:solidFill>
              </a:rPr>
              <a:t>, indoor and </a:t>
            </a:r>
            <a:r>
              <a:rPr lang="fr-FR" dirty="0" err="1">
                <a:solidFill>
                  <a:schemeClr val="tx1"/>
                </a:solidFill>
              </a:rPr>
              <a:t>low</a:t>
            </a:r>
            <a:r>
              <a:rPr lang="fr-FR" dirty="0">
                <a:solidFill>
                  <a:schemeClr val="tx1"/>
                </a:solidFill>
              </a:rPr>
              <a:t> </a:t>
            </a:r>
            <a:r>
              <a:rPr lang="fr-FR" dirty="0" err="1">
                <a:solidFill>
                  <a:schemeClr val="tx1"/>
                </a:solidFill>
              </a:rPr>
              <a:t>intensity</a:t>
            </a:r>
            <a:endParaRPr lang="fr-FR" dirty="0">
              <a:solidFill>
                <a:schemeClr val="tx1"/>
              </a:solidFill>
            </a:endParaRPr>
          </a:p>
          <a:p>
            <a:pPr algn="ctr"/>
            <a:endParaRPr lang="fr-FR" b="1" dirty="0">
              <a:solidFill>
                <a:schemeClr val="tx1"/>
              </a:solidFill>
            </a:endParaRPr>
          </a:p>
          <a:p>
            <a:pPr algn="ctr"/>
            <a:r>
              <a:rPr lang="fr-FR" b="1" dirty="0">
                <a:solidFill>
                  <a:schemeClr val="tx1"/>
                </a:solidFill>
              </a:rPr>
              <a:t>      affective </a:t>
            </a:r>
            <a:r>
              <a:rPr lang="fr-FR" b="1" dirty="0" err="1">
                <a:solidFill>
                  <a:schemeClr val="tx1"/>
                </a:solidFill>
              </a:rPr>
              <a:t>benefits</a:t>
            </a:r>
            <a:endParaRPr lang="fr-FR" b="1" dirty="0">
              <a:solidFill>
                <a:schemeClr val="tx1"/>
              </a:solidFill>
            </a:endParaRPr>
          </a:p>
          <a:p>
            <a:pPr algn="ctr"/>
            <a:endParaRPr lang="fr-FR" dirty="0"/>
          </a:p>
          <a:p>
            <a:pPr algn="ctr"/>
            <a:endParaRPr lang="fr-FR" dirty="0"/>
          </a:p>
        </p:txBody>
      </p:sp>
      <p:pic>
        <p:nvPicPr>
          <p:cNvPr id="13" name="Graphique 12" descr="Badge 1 avec un remplissage uni">
            <a:extLst>
              <a:ext uri="{FF2B5EF4-FFF2-40B4-BE49-F238E27FC236}">
                <a16:creationId xmlns:a16="http://schemas.microsoft.com/office/drawing/2014/main" id="{20253236-0C09-9D9E-AE16-874BBED80EE2}"/>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3471" y="3894499"/>
            <a:ext cx="457200" cy="457200"/>
          </a:xfrm>
          <a:prstGeom prst="rect">
            <a:avLst/>
          </a:prstGeom>
        </p:spPr>
      </p:pic>
      <p:pic>
        <p:nvPicPr>
          <p:cNvPr id="19" name="Graphique 18" descr="Graphique linéaire avec un remplissage uni">
            <a:extLst>
              <a:ext uri="{FF2B5EF4-FFF2-40B4-BE49-F238E27FC236}">
                <a16:creationId xmlns:a16="http://schemas.microsoft.com/office/drawing/2014/main" id="{95C52FD4-1750-B106-A9BD-5C3D7B065075}"/>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017909" y="5155216"/>
            <a:ext cx="499443" cy="499443"/>
          </a:xfrm>
          <a:prstGeom prst="rect">
            <a:avLst/>
          </a:prstGeom>
        </p:spPr>
      </p:pic>
      <p:pic>
        <p:nvPicPr>
          <p:cNvPr id="21" name="Graphique 20" descr="Badge avec un remplissage uni">
            <a:extLst>
              <a:ext uri="{FF2B5EF4-FFF2-40B4-BE49-F238E27FC236}">
                <a16:creationId xmlns:a16="http://schemas.microsoft.com/office/drawing/2014/main" id="{C13FD330-F4FD-C4E0-F54A-24431A4A2292}"/>
              </a:ext>
            </a:extLst>
          </p:cNvPr>
          <p:cNvPicPr>
            <a:picLocks noChangeAspect="1"/>
          </p:cNvPicPr>
          <p:nvPr/>
        </p:nvPicPr>
        <p:blipFill>
          <a:blip r:embed="rId12" cstate="hq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867399" y="3912322"/>
            <a:ext cx="457201" cy="457201"/>
          </a:xfrm>
          <a:prstGeom prst="rect">
            <a:avLst/>
          </a:prstGeom>
        </p:spPr>
      </p:pic>
      <p:pic>
        <p:nvPicPr>
          <p:cNvPr id="23" name="Graphique 22" descr="Badge à ne plus suivre avec un remplissage uni">
            <a:extLst>
              <a:ext uri="{FF2B5EF4-FFF2-40B4-BE49-F238E27FC236}">
                <a16:creationId xmlns:a16="http://schemas.microsoft.com/office/drawing/2014/main" id="{E5ED5606-FECB-2489-83CB-7BADE92B79E2}"/>
              </a:ext>
            </a:extLst>
          </p:cNvPr>
          <p:cNvPicPr>
            <a:picLocks noChangeAspect="1"/>
          </p:cNvPicPr>
          <p:nvPr/>
        </p:nvPicPr>
        <p:blipFill>
          <a:blip r:embed="rId14" cstate="hq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354196" y="5278671"/>
            <a:ext cx="499443" cy="499443"/>
          </a:xfrm>
          <a:prstGeom prst="rect">
            <a:avLst/>
          </a:prstGeom>
        </p:spPr>
      </p:pic>
      <p:pic>
        <p:nvPicPr>
          <p:cNvPr id="25" name="Graphique 24" descr="Badge 3 avec un remplissage uni">
            <a:extLst>
              <a:ext uri="{FF2B5EF4-FFF2-40B4-BE49-F238E27FC236}">
                <a16:creationId xmlns:a16="http://schemas.microsoft.com/office/drawing/2014/main" id="{81796D3E-9481-9AE9-2FE3-42CFB34B9E10}"/>
              </a:ext>
            </a:extLst>
          </p:cNvPr>
          <p:cNvPicPr>
            <a:picLocks noChangeAspect="1"/>
          </p:cNvPicPr>
          <p:nvPr/>
        </p:nvPicPr>
        <p:blipFill>
          <a:blip r:embed="rId16" cstate="hq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0161329" y="3894499"/>
            <a:ext cx="457200" cy="457200"/>
          </a:xfrm>
          <a:prstGeom prst="rect">
            <a:avLst/>
          </a:prstGeom>
        </p:spPr>
      </p:pic>
    </p:spTree>
    <p:extLst>
      <p:ext uri="{BB962C8B-B14F-4D97-AF65-F5344CB8AC3E}">
        <p14:creationId xmlns:p14="http://schemas.microsoft.com/office/powerpoint/2010/main" val="91139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RFO - forme, santé, bien-être - Découvrez nos outils et conseils">
            <a:extLst>
              <a:ext uri="{FF2B5EF4-FFF2-40B4-BE49-F238E27FC236}">
                <a16:creationId xmlns:a16="http://schemas.microsoft.com/office/drawing/2014/main" id="{2992F012-7103-062C-93F3-2AC581F848C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408229" y="6294958"/>
            <a:ext cx="711079" cy="3958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ccueil - Unité de Recherche Pluridisciplinaire Sport, Santé, Société ( URePSSS - ULR 7369)">
            <a:extLst>
              <a:ext uri="{FF2B5EF4-FFF2-40B4-BE49-F238E27FC236}">
                <a16:creationId xmlns:a16="http://schemas.microsoft.com/office/drawing/2014/main" id="{A0991931-CFD7-2FB0-BFE9-BEE2118AE9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8040" y="6356587"/>
            <a:ext cx="1205760" cy="334205"/>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F42796E3-C903-6C42-BC6A-9D4E307D4170}"/>
              </a:ext>
            </a:extLst>
          </p:cNvPr>
          <p:cNvSpPr txBox="1"/>
          <p:nvPr/>
        </p:nvSpPr>
        <p:spPr>
          <a:xfrm>
            <a:off x="9089743" y="0"/>
            <a:ext cx="1673627" cy="369332"/>
          </a:xfrm>
          <a:prstGeom prst="rect">
            <a:avLst/>
          </a:prstGeom>
          <a:noFill/>
        </p:spPr>
        <p:txBody>
          <a:bodyPr wrap="square" rtlCol="0">
            <a:spAutoFit/>
          </a:bodyPr>
          <a:lstStyle/>
          <a:p>
            <a:r>
              <a:rPr lang="fr-FR" dirty="0">
                <a:solidFill>
                  <a:schemeClr val="accent1"/>
                </a:solidFill>
              </a:rPr>
              <a:t>5. CONCLUSION</a:t>
            </a:r>
          </a:p>
        </p:txBody>
      </p:sp>
      <p:sp>
        <p:nvSpPr>
          <p:cNvPr id="7" name="ZoneTexte 6">
            <a:extLst>
              <a:ext uri="{FF2B5EF4-FFF2-40B4-BE49-F238E27FC236}">
                <a16:creationId xmlns:a16="http://schemas.microsoft.com/office/drawing/2014/main" id="{4E88F3F4-6243-4D97-5AF7-755807E1A851}"/>
              </a:ext>
            </a:extLst>
          </p:cNvPr>
          <p:cNvSpPr txBox="1"/>
          <p:nvPr/>
        </p:nvSpPr>
        <p:spPr>
          <a:xfrm>
            <a:off x="2360122" y="0"/>
            <a:ext cx="3017533" cy="369332"/>
          </a:xfrm>
          <a:prstGeom prst="rect">
            <a:avLst/>
          </a:prstGeom>
          <a:noFill/>
        </p:spPr>
        <p:txBody>
          <a:bodyPr wrap="square" rtlCol="0">
            <a:spAutoFit/>
          </a:bodyPr>
          <a:lstStyle/>
          <a:p>
            <a:r>
              <a:rPr lang="fr-FR" b="1" dirty="0">
                <a:solidFill>
                  <a:schemeClr val="accent2"/>
                </a:solidFill>
              </a:rPr>
              <a:t>2. </a:t>
            </a:r>
            <a:r>
              <a:rPr lang="fr-FR" b="1" u="sng" dirty="0">
                <a:solidFill>
                  <a:schemeClr val="accent2"/>
                </a:solidFill>
              </a:rPr>
              <a:t>MATERIALS AND METHODS </a:t>
            </a:r>
          </a:p>
        </p:txBody>
      </p:sp>
      <p:sp>
        <p:nvSpPr>
          <p:cNvPr id="8" name="ZoneTexte 7">
            <a:extLst>
              <a:ext uri="{FF2B5EF4-FFF2-40B4-BE49-F238E27FC236}">
                <a16:creationId xmlns:a16="http://schemas.microsoft.com/office/drawing/2014/main" id="{832D5DA2-D6E8-4740-BDF7-2E81069966DE}"/>
              </a:ext>
            </a:extLst>
          </p:cNvPr>
          <p:cNvSpPr txBox="1"/>
          <p:nvPr/>
        </p:nvSpPr>
        <p:spPr>
          <a:xfrm>
            <a:off x="5517352" y="0"/>
            <a:ext cx="1576649" cy="369332"/>
          </a:xfrm>
          <a:prstGeom prst="rect">
            <a:avLst/>
          </a:prstGeom>
          <a:noFill/>
        </p:spPr>
        <p:txBody>
          <a:bodyPr wrap="square" rtlCol="0">
            <a:spAutoFit/>
          </a:bodyPr>
          <a:lstStyle/>
          <a:p>
            <a:r>
              <a:rPr lang="fr-FR" dirty="0">
                <a:solidFill>
                  <a:schemeClr val="accent1"/>
                </a:solidFill>
              </a:rPr>
              <a:t>3. RESULTS</a:t>
            </a:r>
          </a:p>
        </p:txBody>
      </p:sp>
      <p:sp>
        <p:nvSpPr>
          <p:cNvPr id="9" name="ZoneTexte 8">
            <a:extLst>
              <a:ext uri="{FF2B5EF4-FFF2-40B4-BE49-F238E27FC236}">
                <a16:creationId xmlns:a16="http://schemas.microsoft.com/office/drawing/2014/main" id="{9480ABD2-3757-95F8-60E1-B27B25C1EB78}"/>
              </a:ext>
            </a:extLst>
          </p:cNvPr>
          <p:cNvSpPr txBox="1"/>
          <p:nvPr/>
        </p:nvSpPr>
        <p:spPr>
          <a:xfrm>
            <a:off x="7233699" y="0"/>
            <a:ext cx="1576649" cy="369332"/>
          </a:xfrm>
          <a:prstGeom prst="rect">
            <a:avLst/>
          </a:prstGeom>
          <a:noFill/>
        </p:spPr>
        <p:txBody>
          <a:bodyPr wrap="square" rtlCol="0">
            <a:spAutoFit/>
          </a:bodyPr>
          <a:lstStyle/>
          <a:p>
            <a:r>
              <a:rPr lang="fr-FR" dirty="0">
                <a:solidFill>
                  <a:schemeClr val="accent2"/>
                </a:solidFill>
              </a:rPr>
              <a:t>4. DISCUSSION</a:t>
            </a:r>
          </a:p>
        </p:txBody>
      </p:sp>
      <p:sp>
        <p:nvSpPr>
          <p:cNvPr id="10" name="ZoneTexte 9">
            <a:extLst>
              <a:ext uri="{FF2B5EF4-FFF2-40B4-BE49-F238E27FC236}">
                <a16:creationId xmlns:a16="http://schemas.microsoft.com/office/drawing/2014/main" id="{840AF29A-92A3-F989-6AF5-DD7FA91F42D7}"/>
              </a:ext>
            </a:extLst>
          </p:cNvPr>
          <p:cNvSpPr txBox="1"/>
          <p:nvPr/>
        </p:nvSpPr>
        <p:spPr>
          <a:xfrm>
            <a:off x="144087" y="0"/>
            <a:ext cx="1936640" cy="369332"/>
          </a:xfrm>
          <a:prstGeom prst="rect">
            <a:avLst/>
          </a:prstGeom>
          <a:noFill/>
        </p:spPr>
        <p:txBody>
          <a:bodyPr wrap="square" rtlCol="0">
            <a:spAutoFit/>
          </a:bodyPr>
          <a:lstStyle/>
          <a:p>
            <a:r>
              <a:rPr lang="fr-FR" dirty="0">
                <a:solidFill>
                  <a:schemeClr val="accent1"/>
                </a:solidFill>
              </a:rPr>
              <a:t>1. INTRODUCTION</a:t>
            </a:r>
          </a:p>
        </p:txBody>
      </p:sp>
      <p:pic>
        <p:nvPicPr>
          <p:cNvPr id="3" name="Graphique 2" descr="Enfants avec un remplissage uni">
            <a:extLst>
              <a:ext uri="{FF2B5EF4-FFF2-40B4-BE49-F238E27FC236}">
                <a16:creationId xmlns:a16="http://schemas.microsoft.com/office/drawing/2014/main" id="{47054566-CE5A-9504-3041-6D060D74C76F}"/>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076008" y="473607"/>
            <a:ext cx="914400" cy="914400"/>
          </a:xfrm>
          <a:prstGeom prst="rect">
            <a:avLst/>
          </a:prstGeom>
        </p:spPr>
      </p:pic>
      <p:sp>
        <p:nvSpPr>
          <p:cNvPr id="14" name="ZoneTexte 13">
            <a:extLst>
              <a:ext uri="{FF2B5EF4-FFF2-40B4-BE49-F238E27FC236}">
                <a16:creationId xmlns:a16="http://schemas.microsoft.com/office/drawing/2014/main" id="{ACBCE3AF-1EB5-BC53-C108-EBDEBA5CE592}"/>
              </a:ext>
            </a:extLst>
          </p:cNvPr>
          <p:cNvSpPr txBox="1"/>
          <p:nvPr/>
        </p:nvSpPr>
        <p:spPr>
          <a:xfrm>
            <a:off x="4803371" y="746141"/>
            <a:ext cx="3657600" cy="369332"/>
          </a:xfrm>
          <a:prstGeom prst="rect">
            <a:avLst/>
          </a:prstGeom>
          <a:noFill/>
        </p:spPr>
        <p:txBody>
          <a:bodyPr wrap="square" rtlCol="0">
            <a:spAutoFit/>
          </a:bodyPr>
          <a:lstStyle/>
          <a:p>
            <a:pPr algn="ctr"/>
            <a:r>
              <a:rPr lang="fr-FR" b="1" dirty="0"/>
              <a:t>POPULATION AND MEASURES</a:t>
            </a:r>
          </a:p>
        </p:txBody>
      </p:sp>
      <p:sp>
        <p:nvSpPr>
          <p:cNvPr id="18" name="Rectangle : coins arrondis 17">
            <a:extLst>
              <a:ext uri="{FF2B5EF4-FFF2-40B4-BE49-F238E27FC236}">
                <a16:creationId xmlns:a16="http://schemas.microsoft.com/office/drawing/2014/main" id="{5E58C398-D2C2-571E-5A52-A7494FA40234}"/>
              </a:ext>
            </a:extLst>
          </p:cNvPr>
          <p:cNvSpPr/>
          <p:nvPr/>
        </p:nvSpPr>
        <p:spPr>
          <a:xfrm>
            <a:off x="2874271" y="2277241"/>
            <a:ext cx="3657600" cy="631768"/>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accent2"/>
                </a:solidFill>
              </a:rPr>
              <a:t>12,849 adolescents (</a:t>
            </a:r>
            <a:r>
              <a:rPr lang="fr-FR" sz="1600" i="1" dirty="0">
                <a:solidFill>
                  <a:schemeClr val="accent2"/>
                </a:solidFill>
              </a:rPr>
              <a:t>i.e. </a:t>
            </a:r>
            <a:r>
              <a:rPr lang="fr-FR" sz="1600" dirty="0">
                <a:solidFill>
                  <a:schemeClr val="accent2"/>
                </a:solidFill>
              </a:rPr>
              <a:t>10-18 </a:t>
            </a:r>
            <a:r>
              <a:rPr lang="fr-FR" sz="1600" dirty="0" err="1">
                <a:solidFill>
                  <a:schemeClr val="accent2"/>
                </a:solidFill>
              </a:rPr>
              <a:t>years</a:t>
            </a:r>
            <a:r>
              <a:rPr lang="fr-FR" sz="1600" dirty="0">
                <a:solidFill>
                  <a:schemeClr val="accent2"/>
                </a:solidFill>
              </a:rPr>
              <a:t> </a:t>
            </a:r>
            <a:r>
              <a:rPr lang="fr-FR" sz="1600" dirty="0" err="1">
                <a:solidFill>
                  <a:schemeClr val="accent2"/>
                </a:solidFill>
              </a:rPr>
              <a:t>old</a:t>
            </a:r>
            <a:r>
              <a:rPr lang="fr-FR" sz="1600" dirty="0">
                <a:solidFill>
                  <a:schemeClr val="accent2"/>
                </a:solidFill>
              </a:rPr>
              <a:t>)</a:t>
            </a:r>
          </a:p>
        </p:txBody>
      </p:sp>
      <p:pic>
        <p:nvPicPr>
          <p:cNvPr id="20" name="Graphique 19" descr="Écolière avec un remplissage uni">
            <a:extLst>
              <a:ext uri="{FF2B5EF4-FFF2-40B4-BE49-F238E27FC236}">
                <a16:creationId xmlns:a16="http://schemas.microsoft.com/office/drawing/2014/main" id="{F9F62170-9659-7A4A-01E9-3940C79469F4}"/>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774700" y="1890454"/>
            <a:ext cx="806849" cy="806849"/>
          </a:xfrm>
          <a:prstGeom prst="rect">
            <a:avLst/>
          </a:prstGeom>
        </p:spPr>
      </p:pic>
      <p:pic>
        <p:nvPicPr>
          <p:cNvPr id="22" name="Graphique 21" descr="Écolier avec un remplissage uni">
            <a:extLst>
              <a:ext uri="{FF2B5EF4-FFF2-40B4-BE49-F238E27FC236}">
                <a16:creationId xmlns:a16="http://schemas.microsoft.com/office/drawing/2014/main" id="{F7191EE7-DABC-D2FF-BA44-A08540A8620D}"/>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775045" y="2522223"/>
            <a:ext cx="826532" cy="826532"/>
          </a:xfrm>
          <a:prstGeom prst="rect">
            <a:avLst/>
          </a:prstGeom>
        </p:spPr>
      </p:pic>
      <p:sp>
        <p:nvSpPr>
          <p:cNvPr id="23" name="ZoneTexte 22">
            <a:extLst>
              <a:ext uri="{FF2B5EF4-FFF2-40B4-BE49-F238E27FC236}">
                <a16:creationId xmlns:a16="http://schemas.microsoft.com/office/drawing/2014/main" id="{21A4ACFA-A6C4-9FA1-F206-96EE6FE9BB54}"/>
              </a:ext>
            </a:extLst>
          </p:cNvPr>
          <p:cNvSpPr txBox="1"/>
          <p:nvPr/>
        </p:nvSpPr>
        <p:spPr>
          <a:xfrm>
            <a:off x="7509469" y="2152891"/>
            <a:ext cx="739592" cy="369332"/>
          </a:xfrm>
          <a:prstGeom prst="rect">
            <a:avLst/>
          </a:prstGeom>
          <a:noFill/>
        </p:spPr>
        <p:txBody>
          <a:bodyPr wrap="square" rtlCol="0">
            <a:spAutoFit/>
          </a:bodyPr>
          <a:lstStyle/>
          <a:p>
            <a:r>
              <a:rPr lang="fr-FR" dirty="0"/>
              <a:t>5,812</a:t>
            </a:r>
          </a:p>
        </p:txBody>
      </p:sp>
      <p:sp>
        <p:nvSpPr>
          <p:cNvPr id="24" name="ZoneTexte 23">
            <a:extLst>
              <a:ext uri="{FF2B5EF4-FFF2-40B4-BE49-F238E27FC236}">
                <a16:creationId xmlns:a16="http://schemas.microsoft.com/office/drawing/2014/main" id="{0DF3153C-CD07-978D-5212-96BFE0933C86}"/>
              </a:ext>
            </a:extLst>
          </p:cNvPr>
          <p:cNvSpPr txBox="1"/>
          <p:nvPr/>
        </p:nvSpPr>
        <p:spPr>
          <a:xfrm>
            <a:off x="7509469" y="2770445"/>
            <a:ext cx="739592" cy="369332"/>
          </a:xfrm>
          <a:prstGeom prst="rect">
            <a:avLst/>
          </a:prstGeom>
          <a:noFill/>
        </p:spPr>
        <p:txBody>
          <a:bodyPr wrap="square" rtlCol="0">
            <a:spAutoFit/>
          </a:bodyPr>
          <a:lstStyle/>
          <a:p>
            <a:r>
              <a:rPr lang="fr-FR" dirty="0"/>
              <a:t>7,037</a:t>
            </a:r>
          </a:p>
        </p:txBody>
      </p:sp>
      <p:pic>
        <p:nvPicPr>
          <p:cNvPr id="17" name="Image 16">
            <a:extLst>
              <a:ext uri="{FF2B5EF4-FFF2-40B4-BE49-F238E27FC236}">
                <a16:creationId xmlns:a16="http://schemas.microsoft.com/office/drawing/2014/main" id="{1B99640C-C18E-DF53-0C2F-D852AE5AD5B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6116269"/>
            <a:ext cx="756834" cy="721980"/>
          </a:xfrm>
          <a:prstGeom prst="rect">
            <a:avLst/>
          </a:prstGeom>
        </p:spPr>
      </p:pic>
      <p:sp>
        <p:nvSpPr>
          <p:cNvPr id="2" name="ZoneTexte 1">
            <a:extLst>
              <a:ext uri="{FF2B5EF4-FFF2-40B4-BE49-F238E27FC236}">
                <a16:creationId xmlns:a16="http://schemas.microsoft.com/office/drawing/2014/main" id="{EA6C7772-8337-19D8-5FBE-D27B3E41A82E}"/>
              </a:ext>
            </a:extLst>
          </p:cNvPr>
          <p:cNvSpPr txBox="1"/>
          <p:nvPr/>
        </p:nvSpPr>
        <p:spPr>
          <a:xfrm>
            <a:off x="1066107" y="1531100"/>
            <a:ext cx="3366654" cy="376809"/>
          </a:xfrm>
          <a:prstGeom prst="rect">
            <a:avLst/>
          </a:prstGeom>
          <a:noFill/>
        </p:spPr>
        <p:txBody>
          <a:bodyPr wrap="square" rtlCol="0">
            <a:spAutoFit/>
          </a:bodyPr>
          <a:lstStyle/>
          <a:p>
            <a:r>
              <a:rPr lang="fr-FR" dirty="0">
                <a:solidFill>
                  <a:schemeClr val="accent2"/>
                </a:solidFill>
              </a:rPr>
              <a:t>Population</a:t>
            </a:r>
          </a:p>
        </p:txBody>
      </p:sp>
      <p:pic>
        <p:nvPicPr>
          <p:cNvPr id="2050" name="Picture 2" descr="Evaluation de la condition physique en Collèges, Lycées, Universités">
            <a:extLst>
              <a:ext uri="{FF2B5EF4-FFF2-40B4-BE49-F238E27FC236}">
                <a16:creationId xmlns:a16="http://schemas.microsoft.com/office/drawing/2014/main" id="{22938DDD-47FA-0B18-6FB2-D7D62C51BBEA}"/>
              </a:ext>
            </a:extLst>
          </p:cNvPr>
          <p:cNvPicPr>
            <a:picLocks noChangeAspect="1" noChangeArrowheads="1"/>
          </p:cNvPicPr>
          <p:nvPr/>
        </p:nvPicPr>
        <p:blipFill>
          <a:blip r:embed="rId12" cstate="hqprint">
            <a:extLst>
              <a:ext uri="{28A0092B-C50C-407E-A947-70E740481C1C}">
                <a14:useLocalDpi xmlns:a14="http://schemas.microsoft.com/office/drawing/2010/main" val="0"/>
              </a:ext>
            </a:extLst>
          </a:blip>
          <a:srcRect/>
          <a:stretch>
            <a:fillRect/>
          </a:stretch>
        </p:blipFill>
        <p:spPr bwMode="auto">
          <a:xfrm>
            <a:off x="5313564" y="4673169"/>
            <a:ext cx="1564871" cy="805909"/>
          </a:xfrm>
          <a:prstGeom prst="rect">
            <a:avLst/>
          </a:prstGeom>
          <a:noFill/>
          <a:extLst>
            <a:ext uri="{909E8E84-426E-40DD-AFC4-6F175D3DCCD1}">
              <a14:hiddenFill xmlns:a14="http://schemas.microsoft.com/office/drawing/2010/main">
                <a:solidFill>
                  <a:srgbClr val="FFFFFF"/>
                </a:solidFill>
              </a14:hiddenFill>
            </a:ext>
          </a:extLst>
        </p:spPr>
      </p:pic>
      <p:sp>
        <p:nvSpPr>
          <p:cNvPr id="21" name="ZoneTexte 20">
            <a:extLst>
              <a:ext uri="{FF2B5EF4-FFF2-40B4-BE49-F238E27FC236}">
                <a16:creationId xmlns:a16="http://schemas.microsoft.com/office/drawing/2014/main" id="{B32EB88C-ACF7-DD0E-454C-6635EFCD67FD}"/>
              </a:ext>
            </a:extLst>
          </p:cNvPr>
          <p:cNvSpPr txBox="1"/>
          <p:nvPr/>
        </p:nvSpPr>
        <p:spPr>
          <a:xfrm>
            <a:off x="1066107" y="3792123"/>
            <a:ext cx="3366654" cy="376809"/>
          </a:xfrm>
          <a:prstGeom prst="rect">
            <a:avLst/>
          </a:prstGeom>
          <a:noFill/>
        </p:spPr>
        <p:txBody>
          <a:bodyPr wrap="square" rtlCol="0">
            <a:spAutoFit/>
          </a:bodyPr>
          <a:lstStyle/>
          <a:p>
            <a:r>
              <a:rPr lang="fr-FR" dirty="0" err="1">
                <a:solidFill>
                  <a:schemeClr val="accent2"/>
                </a:solidFill>
              </a:rPr>
              <a:t>Measures</a:t>
            </a:r>
            <a:endParaRPr lang="fr-FR" dirty="0">
              <a:solidFill>
                <a:schemeClr val="accent2"/>
              </a:solidFill>
            </a:endParaRPr>
          </a:p>
        </p:txBody>
      </p:sp>
      <p:sp>
        <p:nvSpPr>
          <p:cNvPr id="11" name="Rectangle 10">
            <a:extLst>
              <a:ext uri="{FF2B5EF4-FFF2-40B4-BE49-F238E27FC236}">
                <a16:creationId xmlns:a16="http://schemas.microsoft.com/office/drawing/2014/main" id="{C9B4E8C0-0744-259B-8663-D05937CAD88D}"/>
              </a:ext>
            </a:extLst>
          </p:cNvPr>
          <p:cNvSpPr/>
          <p:nvPr/>
        </p:nvSpPr>
        <p:spPr>
          <a:xfrm>
            <a:off x="378417" y="4581517"/>
            <a:ext cx="2827826" cy="989215"/>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Are </a:t>
            </a:r>
            <a:r>
              <a:rPr lang="fr-FR" b="1" dirty="0" err="1"/>
              <a:t>you</a:t>
            </a:r>
            <a:r>
              <a:rPr lang="fr-FR" b="1" dirty="0"/>
              <a:t> a </a:t>
            </a:r>
            <a:r>
              <a:rPr lang="fr-FR" b="1" dirty="0" err="1"/>
              <a:t>member</a:t>
            </a:r>
            <a:r>
              <a:rPr lang="fr-FR" b="1" dirty="0"/>
              <a:t> of a sports club ? </a:t>
            </a:r>
          </a:p>
        </p:txBody>
      </p:sp>
      <p:sp>
        <p:nvSpPr>
          <p:cNvPr id="12" name="Flèche : droite 11">
            <a:extLst>
              <a:ext uri="{FF2B5EF4-FFF2-40B4-BE49-F238E27FC236}">
                <a16:creationId xmlns:a16="http://schemas.microsoft.com/office/drawing/2014/main" id="{478901AB-C323-04F3-A4B0-517C94FAC3B4}"/>
              </a:ext>
            </a:extLst>
          </p:cNvPr>
          <p:cNvSpPr/>
          <p:nvPr/>
        </p:nvSpPr>
        <p:spPr>
          <a:xfrm>
            <a:off x="3850285" y="4821455"/>
            <a:ext cx="1013473" cy="376809"/>
          </a:xfrm>
          <a:prstGeom prst="rightArrow">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 droite 24">
            <a:extLst>
              <a:ext uri="{FF2B5EF4-FFF2-40B4-BE49-F238E27FC236}">
                <a16:creationId xmlns:a16="http://schemas.microsoft.com/office/drawing/2014/main" id="{955AA83C-A647-8849-E7D4-372FE03B391A}"/>
              </a:ext>
            </a:extLst>
          </p:cNvPr>
          <p:cNvSpPr/>
          <p:nvPr/>
        </p:nvSpPr>
        <p:spPr>
          <a:xfrm>
            <a:off x="7581549" y="4821454"/>
            <a:ext cx="1013473" cy="376809"/>
          </a:xfrm>
          <a:prstGeom prst="rightArrow">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a:extLst>
              <a:ext uri="{FF2B5EF4-FFF2-40B4-BE49-F238E27FC236}">
                <a16:creationId xmlns:a16="http://schemas.microsoft.com/office/drawing/2014/main" id="{E73DDE9F-54E5-0DF0-2577-7B2653F477C7}"/>
              </a:ext>
            </a:extLst>
          </p:cNvPr>
          <p:cNvSpPr/>
          <p:nvPr/>
        </p:nvSpPr>
        <p:spPr>
          <a:xfrm>
            <a:off x="8985759" y="4581517"/>
            <a:ext cx="2827826" cy="989215"/>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Positive and </a:t>
            </a:r>
            <a:r>
              <a:rPr lang="fr-FR" b="1" dirty="0" err="1"/>
              <a:t>negative</a:t>
            </a:r>
            <a:r>
              <a:rPr lang="fr-FR" b="1" dirty="0"/>
              <a:t> affects questionnaire</a:t>
            </a:r>
          </a:p>
        </p:txBody>
      </p:sp>
      <p:pic>
        <p:nvPicPr>
          <p:cNvPr id="15" name="Image 14" descr="Une femme se repose sur un skateboard">
            <a:extLst>
              <a:ext uri="{FF2B5EF4-FFF2-40B4-BE49-F238E27FC236}">
                <a16:creationId xmlns:a16="http://schemas.microsoft.com/office/drawing/2014/main" id="{65EDD50D-2A48-B45E-2DCF-5D9F546B1B0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28183" y="2124553"/>
            <a:ext cx="1521813" cy="1015047"/>
          </a:xfrm>
          <a:prstGeom prst="rect">
            <a:avLst/>
          </a:prstGeom>
        </p:spPr>
      </p:pic>
    </p:spTree>
    <p:extLst>
      <p:ext uri="{BB962C8B-B14F-4D97-AF65-F5344CB8AC3E}">
        <p14:creationId xmlns:p14="http://schemas.microsoft.com/office/powerpoint/2010/main" val="182900032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728</TotalTime>
  <Words>2205</Words>
  <Application>Microsoft Office PowerPoint</Application>
  <PresentationFormat>Grand écran</PresentationFormat>
  <Paragraphs>250</Paragraphs>
  <Slides>19</Slides>
  <Notes>18</Notes>
  <HiddenSlides>0</HiddenSlides>
  <MMClips>0</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0</vt:i4>
      </vt:variant>
      <vt:variant>
        <vt:lpstr>Titres des diapositives</vt:lpstr>
      </vt:variant>
      <vt:variant>
        <vt:i4>19</vt:i4>
      </vt:variant>
    </vt:vector>
  </HeadingPairs>
  <TitlesOfParts>
    <vt:vector size="23"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Alexis Barbry</dc:creator>
  <cp:lastModifiedBy>Alexis Barbry</cp:lastModifiedBy>
  <cp:revision>15</cp:revision>
  <dcterms:created xsi:type="dcterms:W3CDTF">2022-05-17T14:44:34Z</dcterms:created>
  <dcterms:modified xsi:type="dcterms:W3CDTF">2022-06-17T08:04:17Z</dcterms:modified>
</cp:coreProperties>
</file>