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76" r:id="rId5"/>
    <p:sldId id="263" r:id="rId6"/>
    <p:sldId id="288" r:id="rId7"/>
    <p:sldId id="278" r:id="rId8"/>
    <p:sldId id="265" r:id="rId9"/>
    <p:sldId id="275" r:id="rId10"/>
    <p:sldId id="266" r:id="rId11"/>
    <p:sldId id="280" r:id="rId12"/>
    <p:sldId id="267" r:id="rId13"/>
    <p:sldId id="290" r:id="rId14"/>
    <p:sldId id="281" r:id="rId15"/>
    <p:sldId id="289" r:id="rId16"/>
    <p:sldId id="28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12B208F-1956-4F3E-A98F-06935AD1F132}">
          <p14:sldIdLst>
            <p14:sldId id="256"/>
            <p14:sldId id="257"/>
            <p14:sldId id="276"/>
            <p14:sldId id="263"/>
            <p14:sldId id="288"/>
            <p14:sldId id="278"/>
            <p14:sldId id="265"/>
            <p14:sldId id="275"/>
            <p14:sldId id="266"/>
            <p14:sldId id="280"/>
            <p14:sldId id="267"/>
            <p14:sldId id="290"/>
            <p14:sldId id="281"/>
            <p14:sldId id="289"/>
          </p14:sldIdLst>
        </p14:section>
        <p14:section name="Section sans titre" id="{117CF3BB-9A2F-422F-96C2-24DC37E7EDD3}">
          <p14:sldIdLst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ome FREMIOT" initials="JF" lastIdx="3" clrIdx="0">
    <p:extLst>
      <p:ext uri="{19B8F6BF-5375-455C-9EA6-DF929625EA0E}">
        <p15:presenceInfo xmlns:p15="http://schemas.microsoft.com/office/powerpoint/2012/main" userId="114e8cdfe5ab33e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4ABE"/>
    <a:srgbClr val="515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7-01T13:59:17.358" idx="3">
    <p:pos x="10" y="10"/>
    <p:text>On pourrait y ajouter qqchose en image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Calibri"/>
              </a:rPr>
              <a:t>Click to edit the notes format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Calibri"/>
              </a:rPr>
              <a:t>&lt;header&gt;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r">
              <a:defRPr lang="en-US" sz="1400" b="0" strike="noStrike" spc="-1">
                <a:latin typeface="Calibri"/>
              </a:defRPr>
            </a:lvl1pPr>
          </a:lstStyle>
          <a:p>
            <a:pPr algn="r"/>
            <a:r>
              <a:rPr lang="en-US" sz="1400" b="0" strike="noStrike" spc="-1">
                <a:latin typeface="Calibri"/>
              </a:rPr>
              <a:t>&lt;date/time&gt;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Calibri"/>
              </a:defRPr>
            </a:lvl1pPr>
          </a:lstStyle>
          <a:p>
            <a:r>
              <a:rPr lang="en-US" sz="1400" b="0" strike="noStrike" spc="-1">
                <a:latin typeface="Calibri"/>
              </a:rPr>
              <a:t>&lt;footer&gt;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lang="en-US" sz="1400" b="0" strike="noStrike" spc="-1">
                <a:latin typeface="Calibri"/>
              </a:defRPr>
            </a:lvl1pPr>
          </a:lstStyle>
          <a:p>
            <a:pPr algn="r"/>
            <a:fld id="{AA436D22-8325-4DD4-8DF2-340E55C71E71}" type="slidenum">
              <a:rPr lang="en-US" sz="1400" b="0" strike="noStrike" spc="-1">
                <a:latin typeface="Calibri"/>
              </a:rPr>
              <a:t>‹N°›</a:t>
            </a:fld>
            <a:endParaRPr lang="en-US" sz="1400" b="0" strike="noStrike" spc="-1"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Je me suis formé à la CAO</a:t>
            </a:r>
          </a:p>
          <a:p>
            <a:pPr marL="171450" indent="-171450">
              <a:buFontTx/>
              <a:buChar char="-"/>
            </a:pPr>
            <a:r>
              <a:rPr lang="fr-FR" dirty="0"/>
              <a:t>J’ai explorées les paramètres et les limites de l’impression</a:t>
            </a:r>
          </a:p>
          <a:p>
            <a:pPr marL="171450" indent="-171450">
              <a:buFontTx/>
              <a:buChar char="-"/>
            </a:pPr>
            <a:r>
              <a:rPr lang="fr-FR" dirty="0"/>
              <a:t>J’ai mis au point moins propre système de </a:t>
            </a:r>
            <a:r>
              <a:rPr lang="fr-FR" dirty="0" err="1"/>
              <a:t>grappage</a:t>
            </a:r>
            <a:r>
              <a:rPr lang="fr-FR" dirty="0"/>
              <a:t> pour avoir le plus de coupon en utilisant le moins de plâtre et de cire que possible</a:t>
            </a:r>
          </a:p>
          <a:p>
            <a:pPr marL="171450" indent="-171450">
              <a:buFontTx/>
              <a:buChar char="-"/>
            </a:pPr>
            <a:r>
              <a:rPr lang="fr-FR" dirty="0"/>
              <a:t>Infiltration entre le métal et le plâtre</a:t>
            </a:r>
          </a:p>
          <a:p>
            <a:pPr marL="171450" indent="-171450">
              <a:buFontTx/>
              <a:buChar char="-"/>
            </a:pPr>
            <a:r>
              <a:rPr lang="fr-FR" dirty="0"/>
              <a:t>Température de moule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D34C31-2205-43BE-9ACD-16C022F1E2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16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pPr algn="r"/>
            <a:fld id="{AA436D22-8325-4DD4-8DF2-340E55C71E71}" type="slidenum">
              <a:rPr lang="en-US" sz="1400" b="0" strike="noStrike" spc="-1" smtClean="0">
                <a:latin typeface="Calibri"/>
              </a:rPr>
              <a:t>11</a:t>
            </a:fld>
            <a:endParaRPr lang="en-US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783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IUF</a:t>
            </a:r>
          </a:p>
          <a:p>
            <a:endParaRPr lang="fr-FR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pPr algn="r"/>
            <a:fld id="{AA436D22-8325-4DD4-8DF2-340E55C71E71}" type="slidenum">
              <a:rPr lang="en-US" sz="1400" b="0" strike="noStrike" spc="-1" smtClean="0">
                <a:latin typeface="Calibri"/>
              </a:rPr>
              <a:t>15</a:t>
            </a:fld>
            <a:endParaRPr lang="en-US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7001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34E9666-A935-43E2-9A3D-93DC67530927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04E6755-B53F-44DE-AABC-FC3C5366FBD4}" type="slidenum">
              <a:t>‹N°›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400EF59-7445-4E3E-BD1A-173A430EBE8F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50A2D50-2A39-424A-896E-E18A71575F67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D64219E-9E86-4E5A-9B1B-D4AC0CC141B1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7C12038-7131-4A7A-9A1E-293DB35F35F8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8FC6DA1-0C0D-452E-8493-8689A2219217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26A8855-E2EA-4436-B896-FD28289F5B28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457773D-1E9F-47B0-9BAE-776BC75EDB87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249A6D9-1D59-4EAE-989E-069684ACB265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F3C3A1E-ED1B-4257-B69B-A3551DE2FCF0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717AD6-0543-49C0-B590-AAB13D7D68A2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6C3F8F5-B95F-421C-995D-A656B395781F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AAEB357-9A9B-45D7-8E75-C13626AB2C9D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95AE630-C44D-4BB1-A4AF-539E795D1D5A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EBD37DB-BE91-4D94-9634-741611D8B7F9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F019DE2-E55E-4C0C-9658-C6659AD60689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14C4AF3-C65C-43E8-BD63-E6EDF7F25CC4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51DD179-9DC2-456C-B8DF-2CA2A2C6C247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05ED2DF-9FD3-47D5-B239-788430AE19B0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5CDB7D3-7BE7-4F9E-9E1A-7331CD4AE867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4B64BE-8318-487E-9680-35C5D207F98C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33F6BBF-339E-482D-A7FE-9CBC9792953A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E941BAF-9B78-4AB9-A16F-904C88347954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550D3-55E4-42C5-AB30-8A56D229E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B41700-B0E6-477D-975A-6F7DEDE3C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EC8CA8-0FE7-42A4-B1A0-F5B71B77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0484-AEFB-4681-8A03-F1C8088F7D8E}" type="datetime1">
              <a:rPr lang="en-US" smtClean="0"/>
              <a:t>6/12/2023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727581-7FEA-44DB-B649-072337C7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(1)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7FEA19-27C0-43F3-8CD0-A6C4AC6A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E6A-E3D9-49AE-B716-216237F3EB0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4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defRPr lang="en-US" sz="1400" b="0" strike="noStrike" spc="-1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&lt;footer&gt;</a:t>
            </a:r>
            <a:endParaRPr lang="en-US" sz="1400" b="0" strike="noStrike" spc="-1"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defRPr lang="en-US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</a:pPr>
            <a:fld id="{2B1A4584-37E3-4D49-90F1-1484B5C8F8F5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‹N°›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>
            <a:lvl1pPr>
              <a:defRPr lang="en-US" sz="1400" b="0" strike="noStrike" spc="-1">
                <a:latin typeface="Calibri"/>
              </a:defRPr>
            </a:lvl1pPr>
          </a:lstStyle>
          <a:p>
            <a:r>
              <a:rPr lang="en-US" sz="1400" b="0" strike="noStrike" spc="-1">
                <a:latin typeface="Calibri"/>
              </a:rPr>
              <a:t>&lt;date/time&gt;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defRPr lang="en-US" sz="1400" b="0" strike="noStrike" spc="-1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&lt;footer&gt;</a:t>
            </a:r>
            <a:endParaRPr lang="en-US" sz="1400" b="0" strike="noStrike" spc="-1"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defRPr lang="en-US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</a:pPr>
            <a:fld id="{F114DC24-B2B0-4E4D-B6F8-E74DE8BFFDB3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‹N°›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>
            <a:lvl1pPr>
              <a:defRPr lang="en-US" sz="1400" b="0" strike="noStrike" spc="-1">
                <a:latin typeface="Calibri"/>
              </a:defRPr>
            </a:lvl1pPr>
          </a:lstStyle>
          <a:p>
            <a:r>
              <a:rPr lang="en-US" sz="1400" b="0" strike="noStrike" spc="-1">
                <a:latin typeface="Calibri"/>
              </a:rPr>
              <a:t>&lt;date/time&gt;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svg"/><Relationship Id="rId12" Type="http://schemas.openxmlformats.org/officeDocument/2006/relationships/comments" Target="../comments/comment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13" Type="http://schemas.openxmlformats.org/officeDocument/2006/relationships/image" Target="../media/image30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png"/><Relationship Id="rId11" Type="http://schemas.openxmlformats.org/officeDocument/2006/relationships/image" Target="../media/image28.jpeg"/><Relationship Id="rId5" Type="http://schemas.openxmlformats.org/officeDocument/2006/relationships/image" Target="../media/image24.png"/><Relationship Id="rId15" Type="http://schemas.openxmlformats.org/officeDocument/2006/relationships/image" Target="../media/image32.jpe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1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13" Type="http://schemas.openxmlformats.org/officeDocument/2006/relationships/image" Target="../media/image45.jpg"/><Relationship Id="rId3" Type="http://schemas.openxmlformats.org/officeDocument/2006/relationships/image" Target="../media/image35.jpg"/><Relationship Id="rId7" Type="http://schemas.openxmlformats.org/officeDocument/2006/relationships/image" Target="../media/image39.png"/><Relationship Id="rId12" Type="http://schemas.openxmlformats.org/officeDocument/2006/relationships/image" Target="../media/image44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11" Type="http://schemas.openxmlformats.org/officeDocument/2006/relationships/image" Target="../media/image43.jp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jp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jpeg"/><Relationship Id="rId5" Type="http://schemas.openxmlformats.org/officeDocument/2006/relationships/image" Target="../media/image43.jp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tif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6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431760" y="1365188"/>
            <a:ext cx="11328480" cy="16049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just">
              <a:lnSpc>
                <a:spcPct val="90000"/>
              </a:lnSpc>
            </a:pPr>
            <a:r>
              <a:rPr lang="fr-FR" sz="3600" b="1" spc="-1" dirty="0">
                <a:solidFill>
                  <a:srgbClr val="000000"/>
                </a:solidFill>
                <a:latin typeface="Times New Roman"/>
              </a:rPr>
              <a:t>F</a:t>
            </a:r>
            <a:r>
              <a:rPr lang="en-US" sz="3600" b="1" spc="-1" dirty="0">
                <a:solidFill>
                  <a:srgbClr val="000000"/>
                </a:solidFill>
                <a:latin typeface="Times New Roman"/>
              </a:rPr>
              <a:t>abrication de surfaces uniformément microtexturées en acier inoxydable : </a:t>
            </a:r>
            <a:r>
              <a:rPr lang="en-US" sz="3600" spc="-1" dirty="0">
                <a:solidFill>
                  <a:srgbClr val="000000"/>
                </a:solidFill>
                <a:latin typeface="Times New Roman"/>
              </a:rPr>
              <a:t>de la fabrication additive polymère à la fonderie à cire perdue</a:t>
            </a:r>
            <a:endParaRPr lang="en-US" sz="3600" b="0" strike="noStrike" spc="-1" dirty="0">
              <a:latin typeface="Calibri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431280" y="3344381"/>
            <a:ext cx="10908720" cy="165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Dourgaparsad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K.*, </a:t>
            </a:r>
            <a:r>
              <a:rPr lang="en-US" sz="2000" spc="-1" dirty="0">
                <a:solidFill>
                  <a:srgbClr val="000000"/>
                </a:solidFill>
                <a:latin typeface="Times New Roman"/>
              </a:rPr>
              <a:t>Jimenez M.*, </a:t>
            </a:r>
            <a:r>
              <a:rPr lang="en-US" sz="2000" spc="-1" dirty="0" err="1">
                <a:solidFill>
                  <a:srgbClr val="000000"/>
                </a:solidFill>
                <a:latin typeface="Times New Roman"/>
              </a:rPr>
              <a:t>Balloy</a:t>
            </a:r>
            <a:r>
              <a:rPr lang="en-US" sz="2000" spc="-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D.*,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Gruescu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I-C.*</a:t>
            </a:r>
            <a:endParaRPr lang="en-US" sz="2000" b="0" strike="noStrike" spc="-1" dirty="0"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400" b="0" strike="noStrike" spc="-1" dirty="0"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*Univ. Lille, CNRS, INRAE, Centrale Lille, UMR 8207 - UMET - Unité Matériaux et Transformations, F-59000 Lille, France</a:t>
            </a:r>
            <a:endParaRPr lang="en-US" sz="2000" b="0" strike="noStrike" spc="-1" dirty="0">
              <a:latin typeface="Calibri"/>
            </a:endParaRPr>
          </a:p>
        </p:txBody>
      </p:sp>
      <p:pic>
        <p:nvPicPr>
          <p:cNvPr id="90" name="Image 4"/>
          <p:cNvPicPr/>
          <p:nvPr/>
        </p:nvPicPr>
        <p:blipFill>
          <a:blip r:embed="rId2"/>
          <a:stretch/>
        </p:blipFill>
        <p:spPr>
          <a:xfrm>
            <a:off x="9429120" y="5838120"/>
            <a:ext cx="2330640" cy="609120"/>
          </a:xfrm>
          <a:prstGeom prst="rect">
            <a:avLst/>
          </a:prstGeom>
          <a:ln>
            <a:noFill/>
          </a:ln>
        </p:spPr>
      </p:pic>
      <p:pic>
        <p:nvPicPr>
          <p:cNvPr id="93" name="Image 10"/>
          <p:cNvPicPr/>
          <p:nvPr/>
        </p:nvPicPr>
        <p:blipFill>
          <a:blip r:embed="rId3"/>
          <a:stretch/>
        </p:blipFill>
        <p:spPr>
          <a:xfrm>
            <a:off x="6300765" y="5830911"/>
            <a:ext cx="2575440" cy="70344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D760C0E-AC83-442B-A30B-8EC804BE7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8854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F45B79-2008-433E-8C04-9242BC77E6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0" y="5838120"/>
            <a:ext cx="2084148" cy="7326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CB1E61-5BFB-4D08-859F-D4E3C1210B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343" y="5621889"/>
            <a:ext cx="2575439" cy="10904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spc="-1" dirty="0" err="1">
                <a:solidFill>
                  <a:srgbClr val="000000"/>
                </a:solidFill>
                <a:latin typeface="Times New Roman"/>
                <a:ea typeface="DejaVu Sans"/>
              </a:rPr>
              <a:t>Sommaire</a:t>
            </a:r>
            <a:r>
              <a:rPr lang="en-US" sz="4400" b="0" strike="noStrike" spc="-1" dirty="0">
                <a:solidFill>
                  <a:srgbClr val="000000"/>
                </a:solidFill>
                <a:latin typeface="Calibri Light"/>
                <a:ea typeface="DejaVu Sans"/>
              </a:rPr>
              <a:t> </a:t>
            </a:r>
            <a:endParaRPr lang="en-US" sz="4400" b="0" strike="noStrike" spc="-1" dirty="0">
              <a:latin typeface="Calibri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514440" indent="-513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4000" spc="-1" dirty="0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sz="4000" spc="-1" dirty="0" err="1">
                <a:solidFill>
                  <a:srgbClr val="000000"/>
                </a:solidFill>
                <a:latin typeface="Times New Roman"/>
              </a:rPr>
              <a:t>ontexte</a:t>
            </a:r>
            <a:endParaRPr lang="en-US" sz="4000" b="0" strike="noStrike" spc="-1" dirty="0">
              <a:latin typeface="Calibri"/>
            </a:endParaRPr>
          </a:p>
          <a:p>
            <a:pPr marL="514440" indent="-513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4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Impression 3D &amp; procédé de fonderie</a:t>
            </a:r>
          </a:p>
          <a:p>
            <a:pPr marL="514440" indent="-513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4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Post-traitement de la surface </a:t>
            </a:r>
          </a:p>
          <a:p>
            <a:pPr marL="514440" indent="-513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4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Caractérisation</a:t>
            </a:r>
            <a:endParaRPr lang="fr-FR" sz="4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440" indent="-513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40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4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5697879-1F73-4BB8-B1BC-B4D29DC428BB}" type="slidenum"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98F9C-8BAE-44AC-A510-441553FB3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58" y="-11406"/>
            <a:ext cx="10058400" cy="1450757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638A7BFB-3789-40EF-AC14-43169EA3A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74297"/>
            <a:ext cx="8037931" cy="365125"/>
          </a:xfrm>
        </p:spPr>
        <p:txBody>
          <a:bodyPr/>
          <a:lstStyle/>
          <a:p>
            <a:pPr marL="228600" indent="-228600" algn="l">
              <a:buAutoNum type="arabicParenBoth"/>
            </a:pPr>
            <a:r>
              <a:rPr lang="fr-F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Sharma et </a:t>
            </a:r>
            <a:r>
              <a:rPr lang="fr-F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Machietto</a:t>
            </a:r>
            <a:r>
              <a:rPr lang="fr-F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Fouling and cleaning of plate heat exchangers: Dairy application (2020)</a:t>
            </a:r>
          </a:p>
          <a:p>
            <a:pPr marL="228600" indent="-228600" algn="l">
              <a:buAutoNum type="arabicParenBoth"/>
            </a:pP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Ensikat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al,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Superhydrophobicity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perfection: the outstanding properties of the lotus leaf (2011)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FBCCDB-9369-4129-8236-143BE29B934C}"/>
              </a:ext>
            </a:extLst>
          </p:cNvPr>
          <p:cNvGrpSpPr/>
          <p:nvPr/>
        </p:nvGrpSpPr>
        <p:grpSpPr>
          <a:xfrm>
            <a:off x="270510" y="1593087"/>
            <a:ext cx="4237993" cy="3210563"/>
            <a:chOff x="302568" y="2084525"/>
            <a:chExt cx="4237993" cy="321056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06C72D7-C492-417E-B12E-AD0098722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293" y="2084527"/>
              <a:ext cx="2093268" cy="321056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D54869-CA91-4D58-845D-D9A65FC5E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568" y="2084525"/>
              <a:ext cx="2093268" cy="3210563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A1FE59A-7EAC-4CBB-92B5-133457CBDCD4}"/>
              </a:ext>
            </a:extLst>
          </p:cNvPr>
          <p:cNvSpPr txBox="1"/>
          <p:nvPr/>
        </p:nvSpPr>
        <p:spPr>
          <a:xfrm>
            <a:off x="270510" y="1081425"/>
            <a:ext cx="4237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Problématique 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EDBB044-BACA-4F76-9CE0-66A6C9ADACAF}"/>
              </a:ext>
            </a:extLst>
          </p:cNvPr>
          <p:cNvGrpSpPr/>
          <p:nvPr/>
        </p:nvGrpSpPr>
        <p:grpSpPr>
          <a:xfrm>
            <a:off x="3896856" y="1081425"/>
            <a:ext cx="4903543" cy="4297825"/>
            <a:chOff x="3783615" y="1651537"/>
            <a:chExt cx="4903543" cy="4297825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5EC184A-117D-41F6-BD3D-D24240082FBA}"/>
                </a:ext>
              </a:extLst>
            </p:cNvPr>
            <p:cNvSpPr txBox="1"/>
            <p:nvPr/>
          </p:nvSpPr>
          <p:spPr>
            <a:xfrm>
              <a:off x="4449165" y="1651537"/>
              <a:ext cx="42379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Architecture Bio-inspirée :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F99194D-696B-419F-A8AB-7207AB80D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27" t="1170" r="1982" b="1168"/>
            <a:stretch/>
          </p:blipFill>
          <p:spPr>
            <a:xfrm>
              <a:off x="4538632" y="2163202"/>
              <a:ext cx="3224463" cy="321056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53B271B-BAFF-49EA-A132-3FC936BEBF28}"/>
                </a:ext>
              </a:extLst>
            </p:cNvPr>
            <p:cNvSpPr txBox="1"/>
            <p:nvPr/>
          </p:nvSpPr>
          <p:spPr>
            <a:xfrm>
              <a:off x="3783615" y="5618036"/>
              <a:ext cx="18940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Microarchitecture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258014F-0CA5-4240-9347-61D4C3FE381F}"/>
                </a:ext>
              </a:extLst>
            </p:cNvPr>
            <p:cNvSpPr txBox="1"/>
            <p:nvPr/>
          </p:nvSpPr>
          <p:spPr>
            <a:xfrm>
              <a:off x="6150864" y="5641585"/>
              <a:ext cx="18940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Nanoarchitecture</a:t>
              </a:r>
            </a:p>
          </p:txBody>
        </p: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FB222082-94E0-45C7-9498-AAA4E5440CFF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4730619" y="4882030"/>
              <a:ext cx="481782" cy="736006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7C164A00-A22C-432D-B0B8-34100040B674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flipH="1" flipV="1">
              <a:off x="6874967" y="4938178"/>
              <a:ext cx="222901" cy="70340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E80246D-0B3D-464B-B1CD-A3BCC3935326}"/>
              </a:ext>
            </a:extLst>
          </p:cNvPr>
          <p:cNvGrpSpPr/>
          <p:nvPr/>
        </p:nvGrpSpPr>
        <p:grpSpPr>
          <a:xfrm>
            <a:off x="8131390" y="1059764"/>
            <a:ext cx="4237993" cy="3652295"/>
            <a:chOff x="7863203" y="1650225"/>
            <a:chExt cx="4237993" cy="3652295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31AA5AF-EA19-4C30-8AF1-02DECBF07CDB}"/>
                </a:ext>
              </a:extLst>
            </p:cNvPr>
            <p:cNvSpPr txBox="1"/>
            <p:nvPr/>
          </p:nvSpPr>
          <p:spPr>
            <a:xfrm>
              <a:off x="7863203" y="1650225"/>
              <a:ext cx="42379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Objectif de la thèse :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A5DADB4-90ED-40F9-8505-6558EEA76B81}"/>
                </a:ext>
              </a:extLst>
            </p:cNvPr>
            <p:cNvSpPr txBox="1"/>
            <p:nvPr/>
          </p:nvSpPr>
          <p:spPr>
            <a:xfrm>
              <a:off x="8119872" y="2163199"/>
              <a:ext cx="3630168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Créer une surface superhydrophobe en acier inoxydable</a:t>
              </a:r>
            </a:p>
            <a:p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marL="742950" lvl="1" indent="-285750">
                <a:buFont typeface="Wingdings" panose="05000000000000000000" pitchFamily="2" charset="2"/>
                <a:buChar char="à"/>
              </a:pPr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Microtexturation bio-inspirée par fabrication additive et fonderie à cire perdue</a:t>
              </a:r>
            </a:p>
            <a:p>
              <a:pPr marL="742950" lvl="1" indent="-285750">
                <a:buFont typeface="Wingdings" panose="05000000000000000000" pitchFamily="2" charset="2"/>
                <a:buChar char="à"/>
              </a:pP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marL="742950" lvl="1" indent="-285750">
                <a:buFont typeface="Wingdings" panose="05000000000000000000" pitchFamily="2" charset="2"/>
                <a:buChar char="à"/>
              </a:pPr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Nanotexturation par plasma atmosphérique 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Espace réservé du numéro de diapositive 21">
            <a:extLst>
              <a:ext uri="{FF2B5EF4-FFF2-40B4-BE49-F238E27FC236}">
                <a16:creationId xmlns:a16="http://schemas.microsoft.com/office/drawing/2014/main" id="{E6CD3D50-0BC5-4CC8-B1C3-EB7BE6CA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E6A-E3D9-49AE-B716-216237F3EB09}" type="slidenum">
              <a:rPr lang="en-US" smtClean="0"/>
              <a:t>3</a:t>
            </a:fld>
            <a:endParaRPr lang="en-US"/>
          </a:p>
        </p:txBody>
      </p:sp>
      <p:pic>
        <p:nvPicPr>
          <p:cNvPr id="25" name="Image 4">
            <a:extLst>
              <a:ext uri="{FF2B5EF4-FFF2-40B4-BE49-F238E27FC236}">
                <a16:creationId xmlns:a16="http://schemas.microsoft.com/office/drawing/2014/main" id="{07B5C537-2E7B-4BEA-B51B-A5444ACFAA8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34715" y="4945980"/>
            <a:ext cx="1764858" cy="1225534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1956CEB-3549-41FF-9E51-5A44EBFCBA50}"/>
              </a:ext>
            </a:extLst>
          </p:cNvPr>
          <p:cNvGrpSpPr/>
          <p:nvPr/>
        </p:nvGrpSpPr>
        <p:grpSpPr>
          <a:xfrm>
            <a:off x="2665269" y="4937037"/>
            <a:ext cx="1593199" cy="1419483"/>
            <a:chOff x="6257299" y="4620754"/>
            <a:chExt cx="1916726" cy="1706027"/>
          </a:xfrm>
        </p:grpSpPr>
        <p:pic>
          <p:nvPicPr>
            <p:cNvPr id="26" name="Graphique 25" descr="Pièces">
              <a:extLst>
                <a:ext uri="{FF2B5EF4-FFF2-40B4-BE49-F238E27FC236}">
                  <a16:creationId xmlns:a16="http://schemas.microsoft.com/office/drawing/2014/main" id="{3853B8C1-A805-4D7D-8556-F1111B7C4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59626" y="5412381"/>
              <a:ext cx="914399" cy="914400"/>
            </a:xfrm>
            <a:prstGeom prst="rect">
              <a:avLst/>
            </a:prstGeom>
          </p:spPr>
        </p:pic>
        <p:pic>
          <p:nvPicPr>
            <p:cNvPr id="27" name="Graphique 26" descr="Main ouverte avec plante">
              <a:extLst>
                <a:ext uri="{FF2B5EF4-FFF2-40B4-BE49-F238E27FC236}">
                  <a16:creationId xmlns:a16="http://schemas.microsoft.com/office/drawing/2014/main" id="{44A4C8A1-9A4F-4487-B954-435963A8C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57299" y="5353864"/>
              <a:ext cx="914400" cy="914400"/>
            </a:xfrm>
            <a:prstGeom prst="rect">
              <a:avLst/>
            </a:prstGeom>
          </p:spPr>
        </p:pic>
        <p:pic>
          <p:nvPicPr>
            <p:cNvPr id="28" name="Graphique 27" descr="Risque biologique">
              <a:extLst>
                <a:ext uri="{FF2B5EF4-FFF2-40B4-BE49-F238E27FC236}">
                  <a16:creationId xmlns:a16="http://schemas.microsoft.com/office/drawing/2014/main" id="{6134B51E-317C-4248-A9F2-C360D6070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714499" y="4620754"/>
              <a:ext cx="914399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220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360000" y="0"/>
            <a:ext cx="1044000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Design a micro-scaled surface</a:t>
            </a:r>
            <a:endParaRPr lang="en-US" sz="4400" b="0" strike="noStrike" spc="-1" dirty="0">
              <a:latin typeface="Calibri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8210520" y="3409200"/>
            <a:ext cx="36136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Nanotextured Microarchitecture</a:t>
            </a:r>
            <a:endParaRPr lang="en-US" sz="2000" b="0" strike="noStrike" spc="-1">
              <a:latin typeface="Calibri"/>
            </a:endParaRPr>
          </a:p>
        </p:txBody>
      </p:sp>
      <p:pic>
        <p:nvPicPr>
          <p:cNvPr id="148" name="Modèle 3D 4"/>
          <p:cNvPicPr/>
          <p:nvPr/>
        </p:nvPicPr>
        <p:blipFill>
          <a:blip r:embed="rId2"/>
          <a:stretch/>
        </p:blipFill>
        <p:spPr>
          <a:xfrm>
            <a:off x="447265" y="1740401"/>
            <a:ext cx="4485960" cy="2912040"/>
          </a:xfrm>
          <a:prstGeom prst="rect">
            <a:avLst/>
          </a:prstGeom>
          <a:ln>
            <a:noFill/>
          </a:ln>
        </p:spPr>
      </p:pic>
      <p:sp>
        <p:nvSpPr>
          <p:cNvPr id="149" name="CustomShape 3"/>
          <p:cNvSpPr/>
          <p:nvPr/>
        </p:nvSpPr>
        <p:spPr>
          <a:xfrm>
            <a:off x="7029720" y="1898640"/>
            <a:ext cx="4629240" cy="146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Coupons :</a:t>
            </a:r>
            <a:endParaRPr lang="en-US" sz="18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Calibri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20x15x1,5 mm </a:t>
            </a:r>
            <a:endParaRPr lang="en-US" sz="1800" b="0" strike="noStrike" spc="-1" dirty="0">
              <a:latin typeface="Calibri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 feeding systems</a:t>
            </a:r>
            <a:endParaRPr lang="en-US" sz="1800" b="0" strike="noStrike" spc="-1" dirty="0">
              <a:latin typeface="Calibri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Times New Roman"/>
                <a:ea typeface="DejaVu Sans"/>
              </a:rPr>
              <a:t>D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ifferent types of surface architecture</a:t>
            </a:r>
            <a:endParaRPr lang="en-US" sz="1800" b="0" strike="noStrike" spc="-1" dirty="0">
              <a:latin typeface="Calibri"/>
            </a:endParaRPr>
          </a:p>
        </p:txBody>
      </p:sp>
      <p:grpSp>
        <p:nvGrpSpPr>
          <p:cNvPr id="150" name="Group 4"/>
          <p:cNvGrpSpPr/>
          <p:nvPr/>
        </p:nvGrpSpPr>
        <p:grpSpPr>
          <a:xfrm>
            <a:off x="5455440" y="3842640"/>
            <a:ext cx="6483600" cy="1461240"/>
            <a:chOff x="5455440" y="3842640"/>
            <a:chExt cx="6483600" cy="1461240"/>
          </a:xfrm>
        </p:grpSpPr>
        <p:grpSp>
          <p:nvGrpSpPr>
            <p:cNvPr id="151" name="Group 5"/>
            <p:cNvGrpSpPr/>
            <p:nvPr/>
          </p:nvGrpSpPr>
          <p:grpSpPr>
            <a:xfrm>
              <a:off x="5455440" y="3846960"/>
              <a:ext cx="1386000" cy="1456920"/>
              <a:chOff x="5455440" y="3846960"/>
              <a:chExt cx="1386000" cy="1456920"/>
            </a:xfrm>
          </p:grpSpPr>
          <p:pic>
            <p:nvPicPr>
              <p:cNvPr id="152" name="Image 6"/>
              <p:cNvPicPr/>
              <p:nvPr/>
            </p:nvPicPr>
            <p:blipFill>
              <a:blip r:embed="rId3"/>
              <a:stretch/>
            </p:blipFill>
            <p:spPr>
              <a:xfrm>
                <a:off x="5455440" y="3846960"/>
                <a:ext cx="1386000" cy="14569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3" name="Line 6"/>
              <p:cNvSpPr/>
              <p:nvPr/>
            </p:nvSpPr>
            <p:spPr>
              <a:xfrm>
                <a:off x="6415560" y="5167080"/>
                <a:ext cx="167760" cy="0"/>
              </a:xfrm>
              <a:prstGeom prst="line">
                <a:avLst/>
              </a:prstGeom>
              <a:ln w="3816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pic>
          <p:nvPicPr>
            <p:cNvPr id="154" name="Image 12"/>
            <p:cNvPicPr/>
            <p:nvPr/>
          </p:nvPicPr>
          <p:blipFill>
            <a:blip r:embed="rId4"/>
            <a:srcRect r="3356"/>
            <a:stretch/>
          </p:blipFill>
          <p:spPr>
            <a:xfrm>
              <a:off x="7154640" y="3842640"/>
              <a:ext cx="1386000" cy="1456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5" name="Image 13"/>
            <p:cNvPicPr/>
            <p:nvPr/>
          </p:nvPicPr>
          <p:blipFill>
            <a:blip r:embed="rId5"/>
            <a:srcRect r="6966"/>
            <a:stretch/>
          </p:blipFill>
          <p:spPr>
            <a:xfrm>
              <a:off x="8853840" y="3842640"/>
              <a:ext cx="1386000" cy="1456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6" name="Image 14"/>
            <p:cNvPicPr/>
            <p:nvPr/>
          </p:nvPicPr>
          <p:blipFill>
            <a:blip r:embed="rId6"/>
            <a:srcRect r="7245"/>
            <a:stretch/>
          </p:blipFill>
          <p:spPr>
            <a:xfrm>
              <a:off x="10553040" y="3842640"/>
              <a:ext cx="1386000" cy="1456920"/>
            </a:xfrm>
            <a:prstGeom prst="rect">
              <a:avLst/>
            </a:prstGeom>
            <a:ln>
              <a:noFill/>
            </a:ln>
          </p:spPr>
        </p:pic>
        <p:sp>
          <p:nvSpPr>
            <p:cNvPr id="157" name="Line 7"/>
            <p:cNvSpPr/>
            <p:nvPr/>
          </p:nvSpPr>
          <p:spPr>
            <a:xfrm>
              <a:off x="8050680" y="5186520"/>
              <a:ext cx="197640" cy="0"/>
            </a:xfrm>
            <a:prstGeom prst="line">
              <a:avLst/>
            </a:prstGeom>
            <a:ln w="3816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8" name="Line 8"/>
            <p:cNvSpPr/>
            <p:nvPr/>
          </p:nvSpPr>
          <p:spPr>
            <a:xfrm>
              <a:off x="9771120" y="5214240"/>
              <a:ext cx="422640" cy="0"/>
            </a:xfrm>
            <a:prstGeom prst="line">
              <a:avLst/>
            </a:prstGeom>
            <a:ln w="3816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9" name="Line 9"/>
            <p:cNvSpPr/>
            <p:nvPr/>
          </p:nvSpPr>
          <p:spPr>
            <a:xfrm>
              <a:off x="11378520" y="5208120"/>
              <a:ext cx="497160" cy="0"/>
            </a:xfrm>
            <a:prstGeom prst="line">
              <a:avLst/>
            </a:prstGeom>
            <a:ln w="3816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60" name="CustomShape 10"/>
          <p:cNvSpPr/>
          <p:nvPr/>
        </p:nvSpPr>
        <p:spPr>
          <a:xfrm>
            <a:off x="147240" y="6410160"/>
            <a:ext cx="106156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i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Scale bar = 500 µm</a:t>
            </a:r>
            <a:endParaRPr lang="en-US" sz="1600" b="0" strike="noStrike" spc="-1">
              <a:latin typeface="Calibri"/>
            </a:endParaRPr>
          </a:p>
        </p:txBody>
      </p:sp>
      <p:sp>
        <p:nvSpPr>
          <p:cNvPr id="13" name="PlaceHolder 1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DF430E9-49B4-4F74-A92A-B4189219F52E}" type="slidenum"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0E2C5D-818C-44CA-B00E-BC81F8CF9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33" y="12751"/>
            <a:ext cx="10972440" cy="1144800"/>
          </a:xfrm>
        </p:spPr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printing : Digital Light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B68075A-6C25-4BFA-B39A-0BD49484D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33" y="1770435"/>
            <a:ext cx="8009075" cy="424125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0860D5C-221D-4631-9EEE-49F525F5E649}"/>
              </a:ext>
            </a:extLst>
          </p:cNvPr>
          <p:cNvSpPr/>
          <p:nvPr/>
        </p:nvSpPr>
        <p:spPr>
          <a:xfrm>
            <a:off x="8550613" y="1682885"/>
            <a:ext cx="3311354" cy="1974715"/>
          </a:xfrm>
          <a:prstGeom prst="rect">
            <a:avLst/>
          </a:prstGeom>
          <a:solidFill>
            <a:srgbClr val="5151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5E1892-3614-402E-AECC-92D24AA2FF4F}"/>
              </a:ext>
            </a:extLst>
          </p:cNvPr>
          <p:cNvSpPr/>
          <p:nvPr/>
        </p:nvSpPr>
        <p:spPr>
          <a:xfrm>
            <a:off x="9017540" y="2033081"/>
            <a:ext cx="2470826" cy="1245140"/>
          </a:xfrm>
          <a:prstGeom prst="rect">
            <a:avLst/>
          </a:prstGeom>
          <a:solidFill>
            <a:srgbClr val="844A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èche : angle droit à deux pointes 30">
            <a:extLst>
              <a:ext uri="{FF2B5EF4-FFF2-40B4-BE49-F238E27FC236}">
                <a16:creationId xmlns:a16="http://schemas.microsoft.com/office/drawing/2014/main" id="{9154EC2A-9E47-4610-8494-2E19A58B528A}"/>
              </a:ext>
            </a:extLst>
          </p:cNvPr>
          <p:cNvSpPr/>
          <p:nvPr/>
        </p:nvSpPr>
        <p:spPr>
          <a:xfrm rot="5400000">
            <a:off x="8409561" y="3043839"/>
            <a:ext cx="749030" cy="770323"/>
          </a:xfrm>
          <a:prstGeom prst="leftUpArrow">
            <a:avLst>
              <a:gd name="adj1" fmla="val 17208"/>
              <a:gd name="adj2" fmla="val 1915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5A0DE16-0601-45A0-A254-1633DB98BD1E}"/>
              </a:ext>
            </a:extLst>
          </p:cNvPr>
          <p:cNvSpPr txBox="1"/>
          <p:nvPr/>
        </p:nvSpPr>
        <p:spPr>
          <a:xfrm>
            <a:off x="8856164" y="3647236"/>
            <a:ext cx="1350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X axis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CFB9EFD-C61F-46CE-AC24-09B33E1A3B25}"/>
              </a:ext>
            </a:extLst>
          </p:cNvPr>
          <p:cNvSpPr txBox="1"/>
          <p:nvPr/>
        </p:nvSpPr>
        <p:spPr>
          <a:xfrm rot="16200000">
            <a:off x="7675495" y="2403064"/>
            <a:ext cx="1350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Y axis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804CB-E761-4662-AF2A-31783B75E8C0}"/>
              </a:ext>
            </a:extLst>
          </p:cNvPr>
          <p:cNvSpPr/>
          <p:nvPr/>
        </p:nvSpPr>
        <p:spPr>
          <a:xfrm>
            <a:off x="10048672" y="2451370"/>
            <a:ext cx="457200" cy="437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5C3200D-C6A2-4B42-A502-D627B12536DF}"/>
              </a:ext>
            </a:extLst>
          </p:cNvPr>
          <p:cNvSpPr txBox="1"/>
          <p:nvPr/>
        </p:nvSpPr>
        <p:spPr>
          <a:xfrm>
            <a:off x="8936852" y="4075889"/>
            <a:ext cx="263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 screen :</a:t>
            </a:r>
          </a:p>
          <a:p>
            <a:pPr algn="ctr"/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Vue du dessus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83C13E7-F846-4317-B08D-B2668DA3F30A}"/>
              </a:ext>
            </a:extLst>
          </p:cNvPr>
          <p:cNvSpPr txBox="1"/>
          <p:nvPr/>
        </p:nvSpPr>
        <p:spPr>
          <a:xfrm>
            <a:off x="2464716" y="5833353"/>
            <a:ext cx="263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Printing system : </a:t>
            </a:r>
          </a:p>
          <a:p>
            <a:pPr algn="ctr"/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Vue de face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37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DE877-CC85-4D49-97D4-E88D4965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320" y="-16555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Procédé de Microtexturation : le Moulage à Cire perdue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CEB055-94AA-4977-83CD-A33DC1926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E6A-E3D9-49AE-B716-216237F3EB09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41" name="Group 2">
            <a:extLst>
              <a:ext uri="{FF2B5EF4-FFF2-40B4-BE49-F238E27FC236}">
                <a16:creationId xmlns:a16="http://schemas.microsoft.com/office/drawing/2014/main" id="{A96E50C7-256E-44A9-B892-DBE0B318DFF9}"/>
              </a:ext>
            </a:extLst>
          </p:cNvPr>
          <p:cNvGrpSpPr/>
          <p:nvPr/>
        </p:nvGrpSpPr>
        <p:grpSpPr>
          <a:xfrm>
            <a:off x="6768322" y="3978061"/>
            <a:ext cx="2695958" cy="2027160"/>
            <a:chOff x="6740002" y="4231800"/>
            <a:chExt cx="2695958" cy="2027160"/>
          </a:xfrm>
        </p:grpSpPr>
        <p:pic>
          <p:nvPicPr>
            <p:cNvPr id="44" name="Image 20">
              <a:extLst>
                <a:ext uri="{FF2B5EF4-FFF2-40B4-BE49-F238E27FC236}">
                  <a16:creationId xmlns:a16="http://schemas.microsoft.com/office/drawing/2014/main" id="{22C9D4FB-DAE0-4F6A-9610-13F4229EABD8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7079760" y="4453560"/>
              <a:ext cx="942480" cy="155952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45" name="Group 3">
              <a:extLst>
                <a:ext uri="{FF2B5EF4-FFF2-40B4-BE49-F238E27FC236}">
                  <a16:creationId xmlns:a16="http://schemas.microsoft.com/office/drawing/2014/main" id="{4F8BDEB9-1709-47C2-97E9-F18D9F23175F}"/>
                </a:ext>
              </a:extLst>
            </p:cNvPr>
            <p:cNvGrpSpPr/>
            <p:nvPr/>
          </p:nvGrpSpPr>
          <p:grpSpPr>
            <a:xfrm>
              <a:off x="6740002" y="4231800"/>
              <a:ext cx="2695958" cy="2027160"/>
              <a:chOff x="6740002" y="4231800"/>
              <a:chExt cx="2695958" cy="2027160"/>
            </a:xfrm>
          </p:grpSpPr>
          <p:grpSp>
            <p:nvGrpSpPr>
              <p:cNvPr id="46" name="Group 4">
                <a:extLst>
                  <a:ext uri="{FF2B5EF4-FFF2-40B4-BE49-F238E27FC236}">
                    <a16:creationId xmlns:a16="http://schemas.microsoft.com/office/drawing/2014/main" id="{74AF7BE0-3CFA-4528-81C5-A06D2E003EAE}"/>
                  </a:ext>
                </a:extLst>
              </p:cNvPr>
              <p:cNvGrpSpPr/>
              <p:nvPr/>
            </p:nvGrpSpPr>
            <p:grpSpPr>
              <a:xfrm>
                <a:off x="6870600" y="4231800"/>
                <a:ext cx="2565360" cy="2027160"/>
                <a:chOff x="6870600" y="4231800"/>
                <a:chExt cx="2565360" cy="2027160"/>
              </a:xfrm>
            </p:grpSpPr>
            <p:sp>
              <p:nvSpPr>
                <p:cNvPr id="48" name="CustomShape 5">
                  <a:extLst>
                    <a:ext uri="{FF2B5EF4-FFF2-40B4-BE49-F238E27FC236}">
                      <a16:creationId xmlns:a16="http://schemas.microsoft.com/office/drawing/2014/main" id="{FFFD2E26-C237-4AAD-8DD0-5503E3900093}"/>
                    </a:ext>
                  </a:extLst>
                </p:cNvPr>
                <p:cNvSpPr/>
                <p:nvPr/>
              </p:nvSpPr>
              <p:spPr>
                <a:xfrm>
                  <a:off x="8252280" y="4231800"/>
                  <a:ext cx="1183680" cy="729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sz="1400" b="1" strike="noStrike" spc="-1">
                      <a:solidFill>
                        <a:srgbClr val="000000"/>
                      </a:solidFill>
                      <a:latin typeface="Times New Roman"/>
                    </a:rPr>
                    <a:t>Liquid Metal Pouring</a:t>
                  </a:r>
                  <a:endParaRPr lang="en-US" sz="1400" b="0" strike="noStrike" spc="-1">
                    <a:latin typeface="Calibri"/>
                  </a:endParaRPr>
                </a:p>
              </p:txBody>
            </p:sp>
            <p:grpSp>
              <p:nvGrpSpPr>
                <p:cNvPr id="49" name="Group 6">
                  <a:extLst>
                    <a:ext uri="{FF2B5EF4-FFF2-40B4-BE49-F238E27FC236}">
                      <a16:creationId xmlns:a16="http://schemas.microsoft.com/office/drawing/2014/main" id="{36DDBFA5-574E-4FE7-8CAD-3C4340C81FBF}"/>
                    </a:ext>
                  </a:extLst>
                </p:cNvPr>
                <p:cNvGrpSpPr/>
                <p:nvPr/>
              </p:nvGrpSpPr>
              <p:grpSpPr>
                <a:xfrm>
                  <a:off x="6870600" y="4307760"/>
                  <a:ext cx="1320120" cy="1951200"/>
                  <a:chOff x="6870600" y="4307760"/>
                  <a:chExt cx="1320120" cy="1951200"/>
                </a:xfrm>
              </p:grpSpPr>
              <p:sp>
                <p:nvSpPr>
                  <p:cNvPr id="51" name="CustomShape 7">
                    <a:extLst>
                      <a:ext uri="{FF2B5EF4-FFF2-40B4-BE49-F238E27FC236}">
                        <a16:creationId xmlns:a16="http://schemas.microsoft.com/office/drawing/2014/main" id="{4F60BED6-4B37-4D57-87F8-9B5F4AE3C34D}"/>
                      </a:ext>
                    </a:extLst>
                  </p:cNvPr>
                  <p:cNvSpPr/>
                  <p:nvPr/>
                </p:nvSpPr>
                <p:spPr>
                  <a:xfrm>
                    <a:off x="6870600" y="4307760"/>
                    <a:ext cx="1320120" cy="1951200"/>
                  </a:xfrm>
                  <a:prstGeom prst="can">
                    <a:avLst>
                      <a:gd name="adj" fmla="val 46118"/>
                    </a:avLst>
                  </a:prstGeom>
                  <a:solidFill>
                    <a:schemeClr val="accent4">
                      <a:lumMod val="20000"/>
                      <a:lumOff val="80000"/>
                      <a:alpha val="60000"/>
                    </a:schemeClr>
                  </a:solidFill>
                  <a:ln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</p:sp>
              <p:sp>
                <p:nvSpPr>
                  <p:cNvPr id="52" name="CustomShape 8">
                    <a:extLst>
                      <a:ext uri="{FF2B5EF4-FFF2-40B4-BE49-F238E27FC236}">
                        <a16:creationId xmlns:a16="http://schemas.microsoft.com/office/drawing/2014/main" id="{96CF24C0-8D69-4D60-AB70-9CD71F43DB38}"/>
                      </a:ext>
                    </a:extLst>
                  </p:cNvPr>
                  <p:cNvSpPr/>
                  <p:nvPr/>
                </p:nvSpPr>
                <p:spPr>
                  <a:xfrm>
                    <a:off x="7117920" y="4453560"/>
                    <a:ext cx="813600" cy="35748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3B3838"/>
                      </a:gs>
                    </a:gsLst>
                    <a:path path="rect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</p:sp>
            </p:grpSp>
            <p:sp>
              <p:nvSpPr>
                <p:cNvPr id="50" name="CustomShape 9">
                  <a:extLst>
                    <a:ext uri="{FF2B5EF4-FFF2-40B4-BE49-F238E27FC236}">
                      <a16:creationId xmlns:a16="http://schemas.microsoft.com/office/drawing/2014/main" id="{E6D871A3-A596-49A8-A3FD-3FE9791D74F8}"/>
                    </a:ext>
                  </a:extLst>
                </p:cNvPr>
                <p:cNvSpPr/>
                <p:nvPr/>
              </p:nvSpPr>
              <p:spPr>
                <a:xfrm rot="10800000">
                  <a:off x="8323920" y="4967640"/>
                  <a:ext cx="956520" cy="249840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chemeClr val="tx1"/>
                </a:solidFill>
                <a:ln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</p:grpSp>
          <p:sp>
            <p:nvSpPr>
              <p:cNvPr id="47" name="CustomShape 10">
                <a:extLst>
                  <a:ext uri="{FF2B5EF4-FFF2-40B4-BE49-F238E27FC236}">
                    <a16:creationId xmlns:a16="http://schemas.microsoft.com/office/drawing/2014/main" id="{EC23C24E-7292-4724-94A8-A8850223FECE}"/>
                  </a:ext>
                </a:extLst>
              </p:cNvPr>
              <p:cNvSpPr/>
              <p:nvPr/>
            </p:nvSpPr>
            <p:spPr>
              <a:xfrm>
                <a:off x="6740002" y="5824796"/>
                <a:ext cx="1619661" cy="3678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900" b="0" strike="noStrike" spc="-1" dirty="0">
                    <a:solidFill>
                      <a:srgbClr val="000000"/>
                    </a:solidFill>
                    <a:latin typeface="Times New Roman"/>
                  </a:rPr>
                  <a:t>Liquid Metal Poured in Refractory Mold</a:t>
                </a:r>
                <a:endParaRPr lang="en-US" sz="900" b="0" strike="noStrike" spc="-1" dirty="0">
                  <a:latin typeface="Calibri"/>
                </a:endParaRPr>
              </a:p>
            </p:txBody>
          </p:sp>
        </p:grpSp>
      </p:grpSp>
      <p:grpSp>
        <p:nvGrpSpPr>
          <p:cNvPr id="53" name="Group 11">
            <a:extLst>
              <a:ext uri="{FF2B5EF4-FFF2-40B4-BE49-F238E27FC236}">
                <a16:creationId xmlns:a16="http://schemas.microsoft.com/office/drawing/2014/main" id="{916D62A2-25B2-4ED7-B08A-3CE83390DBE1}"/>
              </a:ext>
            </a:extLst>
          </p:cNvPr>
          <p:cNvGrpSpPr/>
          <p:nvPr/>
        </p:nvGrpSpPr>
        <p:grpSpPr>
          <a:xfrm>
            <a:off x="831314" y="3927661"/>
            <a:ext cx="5354806" cy="2228597"/>
            <a:chOff x="802994" y="4181400"/>
            <a:chExt cx="5354806" cy="2228597"/>
          </a:xfrm>
        </p:grpSpPr>
        <p:sp>
          <p:nvSpPr>
            <p:cNvPr id="54" name="CustomShape 12">
              <a:extLst>
                <a:ext uri="{FF2B5EF4-FFF2-40B4-BE49-F238E27FC236}">
                  <a16:creationId xmlns:a16="http://schemas.microsoft.com/office/drawing/2014/main" id="{E661178F-D3A1-4B5C-8A61-76D374B9F5B1}"/>
                </a:ext>
              </a:extLst>
            </p:cNvPr>
            <p:cNvSpPr/>
            <p:nvPr/>
          </p:nvSpPr>
          <p:spPr>
            <a:xfrm>
              <a:off x="4458240" y="4181400"/>
              <a:ext cx="1045440" cy="516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Times New Roman"/>
                </a:rPr>
                <a:t>Removing Mold </a:t>
              </a:r>
              <a:endParaRPr lang="en-US" sz="1400" b="0" strike="noStrike" spc="-1">
                <a:latin typeface="Calibri"/>
              </a:endParaRPr>
            </a:p>
          </p:txBody>
        </p:sp>
        <p:sp>
          <p:nvSpPr>
            <p:cNvPr id="55" name="CustomShape 13">
              <a:extLst>
                <a:ext uri="{FF2B5EF4-FFF2-40B4-BE49-F238E27FC236}">
                  <a16:creationId xmlns:a16="http://schemas.microsoft.com/office/drawing/2014/main" id="{06EBCB18-7BDF-4B74-A581-8E6FBB96E796}"/>
                </a:ext>
              </a:extLst>
            </p:cNvPr>
            <p:cNvSpPr/>
            <p:nvPr/>
          </p:nvSpPr>
          <p:spPr>
            <a:xfrm rot="10800000">
              <a:off x="3686040" y="4704840"/>
              <a:ext cx="2471760" cy="7092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/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6" name="CustomShape 14">
              <a:extLst>
                <a:ext uri="{FF2B5EF4-FFF2-40B4-BE49-F238E27FC236}">
                  <a16:creationId xmlns:a16="http://schemas.microsoft.com/office/drawing/2014/main" id="{3112E993-6AC8-4F44-BA51-334104B91D3E}"/>
                </a:ext>
              </a:extLst>
            </p:cNvPr>
            <p:cNvSpPr/>
            <p:nvPr/>
          </p:nvSpPr>
          <p:spPr>
            <a:xfrm>
              <a:off x="802994" y="5893397"/>
              <a:ext cx="2239920" cy="516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0" strike="noStrike" spc="-1" dirty="0">
                  <a:solidFill>
                    <a:srgbClr val="000000"/>
                  </a:solidFill>
                  <a:latin typeface="Times New Roman"/>
                </a:rPr>
                <a:t>Stainless Steel</a:t>
              </a:r>
              <a:endParaRPr lang="en-US" sz="1400" b="0" strike="noStrike" spc="-1" dirty="0">
                <a:latin typeface="Calibri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b="0" strike="noStrike" spc="-1" dirty="0">
                  <a:solidFill>
                    <a:srgbClr val="000000"/>
                  </a:solidFill>
                  <a:latin typeface="Times New Roman"/>
                </a:rPr>
                <a:t>Casted Model</a:t>
              </a:r>
              <a:endParaRPr lang="en-US" sz="1400" b="0" strike="noStrike" spc="-1" dirty="0">
                <a:latin typeface="Calibri"/>
              </a:endParaRPr>
            </a:p>
          </p:txBody>
        </p:sp>
      </p:grpSp>
      <p:grpSp>
        <p:nvGrpSpPr>
          <p:cNvPr id="57" name="Group 15">
            <a:extLst>
              <a:ext uri="{FF2B5EF4-FFF2-40B4-BE49-F238E27FC236}">
                <a16:creationId xmlns:a16="http://schemas.microsoft.com/office/drawing/2014/main" id="{E666FC49-25C8-49FE-A559-94FA7DAFB90D}"/>
              </a:ext>
            </a:extLst>
          </p:cNvPr>
          <p:cNvGrpSpPr/>
          <p:nvPr/>
        </p:nvGrpSpPr>
        <p:grpSpPr>
          <a:xfrm>
            <a:off x="7957680" y="1636351"/>
            <a:ext cx="2916360" cy="2417670"/>
            <a:chOff x="7929360" y="1890090"/>
            <a:chExt cx="2916360" cy="2417670"/>
          </a:xfrm>
        </p:grpSpPr>
        <p:pic>
          <p:nvPicPr>
            <p:cNvPr id="58" name="Image 30">
              <a:extLst>
                <a:ext uri="{FF2B5EF4-FFF2-40B4-BE49-F238E27FC236}">
                  <a16:creationId xmlns:a16="http://schemas.microsoft.com/office/drawing/2014/main" id="{E43ED144-C0E5-4424-A34D-3BD6685F7A67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9704160" y="2507967"/>
              <a:ext cx="942480" cy="155952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59" name="Group 16">
              <a:extLst>
                <a:ext uri="{FF2B5EF4-FFF2-40B4-BE49-F238E27FC236}">
                  <a16:creationId xmlns:a16="http://schemas.microsoft.com/office/drawing/2014/main" id="{8B104237-7B58-4598-8985-6B82AFE50D08}"/>
                </a:ext>
              </a:extLst>
            </p:cNvPr>
            <p:cNvGrpSpPr/>
            <p:nvPr/>
          </p:nvGrpSpPr>
          <p:grpSpPr>
            <a:xfrm>
              <a:off x="7929360" y="1890090"/>
              <a:ext cx="2916360" cy="2417670"/>
              <a:chOff x="7929360" y="1890090"/>
              <a:chExt cx="2916360" cy="2417670"/>
            </a:xfrm>
          </p:grpSpPr>
          <p:sp>
            <p:nvSpPr>
              <p:cNvPr id="60" name="CustomShape 17">
                <a:extLst>
                  <a:ext uri="{FF2B5EF4-FFF2-40B4-BE49-F238E27FC236}">
                    <a16:creationId xmlns:a16="http://schemas.microsoft.com/office/drawing/2014/main" id="{228F1187-A3F4-46BB-934E-16CEFB50F208}"/>
                  </a:ext>
                </a:extLst>
              </p:cNvPr>
              <p:cNvSpPr/>
              <p:nvPr/>
            </p:nvSpPr>
            <p:spPr>
              <a:xfrm>
                <a:off x="8197920" y="2868480"/>
                <a:ext cx="980640" cy="25416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tx1"/>
              </a:solidFill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61" name="CustomShape 18">
                <a:extLst>
                  <a:ext uri="{FF2B5EF4-FFF2-40B4-BE49-F238E27FC236}">
                    <a16:creationId xmlns:a16="http://schemas.microsoft.com/office/drawing/2014/main" id="{D6003D3E-9002-4291-BC69-5EF199B8DE2F}"/>
                  </a:ext>
                </a:extLst>
              </p:cNvPr>
              <p:cNvSpPr/>
              <p:nvPr/>
            </p:nvSpPr>
            <p:spPr>
              <a:xfrm>
                <a:off x="9483480" y="1890090"/>
                <a:ext cx="1320120" cy="3678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fr-FR" sz="900" spc="-1" dirty="0">
                    <a:solidFill>
                      <a:srgbClr val="000000"/>
                    </a:solidFill>
                    <a:latin typeface="Times New Roman"/>
                  </a:rPr>
                  <a:t>Castable Parts in a </a:t>
                </a:r>
                <a:r>
                  <a:rPr lang="en-US" sz="900" spc="-1" dirty="0">
                    <a:solidFill>
                      <a:srgbClr val="000000"/>
                    </a:solidFill>
                    <a:latin typeface="Times New Roman"/>
                  </a:rPr>
                  <a:t>Refractory</a:t>
                </a:r>
                <a:r>
                  <a:rPr lang="fr-FR" sz="900" spc="-1" dirty="0">
                    <a:solidFill>
                      <a:srgbClr val="000000"/>
                    </a:solidFill>
                    <a:latin typeface="Times New Roman"/>
                  </a:rPr>
                  <a:t> Mold</a:t>
                </a:r>
                <a:endParaRPr lang="en-US" sz="900" spc="-1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  <p:sp>
            <p:nvSpPr>
              <p:cNvPr id="62" name="CustomShape 19">
                <a:extLst>
                  <a:ext uri="{FF2B5EF4-FFF2-40B4-BE49-F238E27FC236}">
                    <a16:creationId xmlns:a16="http://schemas.microsoft.com/office/drawing/2014/main" id="{1C67F1A4-FBE4-45B7-B4D6-AC16FCEEC65A}"/>
                  </a:ext>
                </a:extLst>
              </p:cNvPr>
              <p:cNvSpPr/>
              <p:nvPr/>
            </p:nvSpPr>
            <p:spPr>
              <a:xfrm>
                <a:off x="7929360" y="2080800"/>
                <a:ext cx="1515960" cy="7297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400" b="1" strike="noStrike" spc="-1">
                    <a:solidFill>
                      <a:srgbClr val="000000"/>
                    </a:solidFill>
                    <a:latin typeface="Times New Roman"/>
                  </a:rPr>
                  <a:t>Immersion in Refractory Slurry</a:t>
                </a:r>
                <a:endParaRPr lang="en-US" sz="1400" b="0" strike="noStrike" spc="-1">
                  <a:latin typeface="Calibri"/>
                </a:endParaRPr>
              </a:p>
            </p:txBody>
          </p:sp>
          <p:sp>
            <p:nvSpPr>
              <p:cNvPr id="63" name="CustomShape 20">
                <a:extLst>
                  <a:ext uri="{FF2B5EF4-FFF2-40B4-BE49-F238E27FC236}">
                    <a16:creationId xmlns:a16="http://schemas.microsoft.com/office/drawing/2014/main" id="{3DEF5103-E6E3-401C-ABE6-9BD08F7E0575}"/>
                  </a:ext>
                </a:extLst>
              </p:cNvPr>
              <p:cNvSpPr/>
              <p:nvPr/>
            </p:nvSpPr>
            <p:spPr>
              <a:xfrm>
                <a:off x="9525600" y="2360880"/>
                <a:ext cx="1320120" cy="1946880"/>
              </a:xfrm>
              <a:prstGeom prst="can">
                <a:avLst>
                  <a:gd name="adj" fmla="val 46118"/>
                </a:avLst>
              </a:prstGeom>
              <a:solidFill>
                <a:schemeClr val="accent4">
                  <a:lumMod val="20000"/>
                  <a:lumOff val="80000"/>
                  <a:alpha val="60000"/>
                </a:schemeClr>
              </a:solidFill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90000" rIns="90000" bIns="90000" anchor="b" anchorCtr="1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1800" b="0" strike="noStrike" spc="-1" dirty="0">
                  <a:latin typeface="Calibri"/>
                </a:endParaRPr>
              </a:p>
              <a:p>
                <a:pPr algn="ctr">
                  <a:lnSpc>
                    <a:spcPct val="100000"/>
                  </a:lnSpc>
                </a:pPr>
                <a:endParaRPr lang="en-US" sz="1800" b="0" strike="noStrike" spc="-1" dirty="0">
                  <a:latin typeface="Calibri"/>
                </a:endParaRPr>
              </a:p>
            </p:txBody>
          </p:sp>
          <p:sp>
            <p:nvSpPr>
              <p:cNvPr id="64" name="CustomShape 21">
                <a:extLst>
                  <a:ext uri="{FF2B5EF4-FFF2-40B4-BE49-F238E27FC236}">
                    <a16:creationId xmlns:a16="http://schemas.microsoft.com/office/drawing/2014/main" id="{DAFD4C10-21C5-4AE5-8956-4791C5AAAB96}"/>
                  </a:ext>
                </a:extLst>
              </p:cNvPr>
              <p:cNvSpPr/>
              <p:nvPr/>
            </p:nvSpPr>
            <p:spPr>
              <a:xfrm>
                <a:off x="9742140" y="2490480"/>
                <a:ext cx="866520" cy="357480"/>
              </a:xfrm>
              <a:prstGeom prst="ellipse">
                <a:avLst/>
              </a:prstGeom>
              <a:solidFill>
                <a:srgbClr val="A2D6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</p:grpSp>
      <p:grpSp>
        <p:nvGrpSpPr>
          <p:cNvPr id="66" name="Group 22">
            <a:extLst>
              <a:ext uri="{FF2B5EF4-FFF2-40B4-BE49-F238E27FC236}">
                <a16:creationId xmlns:a16="http://schemas.microsoft.com/office/drawing/2014/main" id="{4D0BC161-1829-40D1-A4BA-5DA287D42F1A}"/>
              </a:ext>
            </a:extLst>
          </p:cNvPr>
          <p:cNvGrpSpPr/>
          <p:nvPr/>
        </p:nvGrpSpPr>
        <p:grpSpPr>
          <a:xfrm>
            <a:off x="9410953" y="2697032"/>
            <a:ext cx="2781047" cy="3310380"/>
            <a:chOff x="9364993" y="2911140"/>
            <a:chExt cx="2781047" cy="3310380"/>
          </a:xfrm>
        </p:grpSpPr>
        <p:grpSp>
          <p:nvGrpSpPr>
            <p:cNvPr id="67" name="Group 23">
              <a:extLst>
                <a:ext uri="{FF2B5EF4-FFF2-40B4-BE49-F238E27FC236}">
                  <a16:creationId xmlns:a16="http://schemas.microsoft.com/office/drawing/2014/main" id="{3F361B2E-513D-45B2-8B78-4D80AD0EBFCC}"/>
                </a:ext>
              </a:extLst>
            </p:cNvPr>
            <p:cNvGrpSpPr/>
            <p:nvPr/>
          </p:nvGrpSpPr>
          <p:grpSpPr>
            <a:xfrm>
              <a:off x="9364993" y="2911140"/>
              <a:ext cx="2781047" cy="3310380"/>
              <a:chOff x="9364993" y="2911140"/>
              <a:chExt cx="2781047" cy="3310380"/>
            </a:xfrm>
          </p:grpSpPr>
          <p:pic>
            <p:nvPicPr>
              <p:cNvPr id="69" name="Image 21">
                <a:extLst>
                  <a:ext uri="{FF2B5EF4-FFF2-40B4-BE49-F238E27FC236}">
                    <a16:creationId xmlns:a16="http://schemas.microsoft.com/office/drawing/2014/main" id="{CEB5FA9F-E0F0-4E11-B66C-52826E736A86}"/>
                  </a:ext>
                </a:extLst>
              </p:cNvPr>
              <p:cNvPicPr/>
              <p:nvPr/>
            </p:nvPicPr>
            <p:blipFill>
              <a:blip r:embed="rId5">
                <a:biLevel thresh="50000"/>
              </a:blip>
              <a:stretch/>
            </p:blipFill>
            <p:spPr>
              <a:xfrm>
                <a:off x="9680040" y="4417200"/>
                <a:ext cx="942480" cy="15595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0" name="CustomShape 24">
                <a:extLst>
                  <a:ext uri="{FF2B5EF4-FFF2-40B4-BE49-F238E27FC236}">
                    <a16:creationId xmlns:a16="http://schemas.microsoft.com/office/drawing/2014/main" id="{4A605248-FAB8-4195-8E51-A878D67DF0E9}"/>
                  </a:ext>
                </a:extLst>
              </p:cNvPr>
              <p:cNvSpPr/>
              <p:nvPr/>
            </p:nvSpPr>
            <p:spPr>
              <a:xfrm rot="5400000">
                <a:off x="10467810" y="3474270"/>
                <a:ext cx="2241360" cy="1115100"/>
              </a:xfrm>
              <a:prstGeom prst="uturnArrow">
                <a:avLst>
                  <a:gd name="adj1" fmla="val 9429"/>
                  <a:gd name="adj2" fmla="val 17538"/>
                  <a:gd name="adj3" fmla="val 19107"/>
                  <a:gd name="adj4" fmla="val 80893"/>
                  <a:gd name="adj5" fmla="val 100000"/>
                </a:avLst>
              </a:prstGeom>
              <a:solidFill>
                <a:schemeClr val="tx1"/>
              </a:solidFill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71" name="CustomShape 25">
                <a:extLst>
                  <a:ext uri="{FF2B5EF4-FFF2-40B4-BE49-F238E27FC236}">
                    <a16:creationId xmlns:a16="http://schemas.microsoft.com/office/drawing/2014/main" id="{220DD050-986A-40F2-8C3C-B51FFC8EE87C}"/>
                  </a:ext>
                </a:extLst>
              </p:cNvPr>
              <p:cNvSpPr/>
              <p:nvPr/>
            </p:nvSpPr>
            <p:spPr>
              <a:xfrm>
                <a:off x="9497880" y="4274640"/>
                <a:ext cx="1320120" cy="1946880"/>
              </a:xfrm>
              <a:prstGeom prst="can">
                <a:avLst>
                  <a:gd name="adj" fmla="val 46118"/>
                </a:avLst>
              </a:prstGeom>
              <a:solidFill>
                <a:schemeClr val="accent4">
                  <a:lumMod val="20000"/>
                  <a:lumOff val="80000"/>
                  <a:alpha val="60000"/>
                </a:schemeClr>
              </a:solidFill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72" name="CustomShape 26">
                <a:extLst>
                  <a:ext uri="{FF2B5EF4-FFF2-40B4-BE49-F238E27FC236}">
                    <a16:creationId xmlns:a16="http://schemas.microsoft.com/office/drawing/2014/main" id="{E4FE0860-692E-46A2-BEC0-DFBE8F15AAC3}"/>
                  </a:ext>
                </a:extLst>
              </p:cNvPr>
              <p:cNvSpPr/>
              <p:nvPr/>
            </p:nvSpPr>
            <p:spPr>
              <a:xfrm>
                <a:off x="9364993" y="5807476"/>
                <a:ext cx="1606054" cy="3678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900" spc="-1" dirty="0">
                    <a:solidFill>
                      <a:srgbClr val="000000"/>
                    </a:solidFill>
                    <a:latin typeface="Times New Roman"/>
                  </a:rPr>
                  <a:t>Empty Refractory Mold Preheated</a:t>
                </a:r>
              </a:p>
            </p:txBody>
          </p:sp>
          <p:sp>
            <p:nvSpPr>
              <p:cNvPr id="73" name="CustomShape 27">
                <a:extLst>
                  <a:ext uri="{FF2B5EF4-FFF2-40B4-BE49-F238E27FC236}">
                    <a16:creationId xmlns:a16="http://schemas.microsoft.com/office/drawing/2014/main" id="{68AC6C2D-3DF6-4320-A3D2-355755B055B8}"/>
                  </a:ext>
                </a:extLst>
              </p:cNvPr>
              <p:cNvSpPr/>
              <p:nvPr/>
            </p:nvSpPr>
            <p:spPr>
              <a:xfrm>
                <a:off x="9714600" y="4406760"/>
                <a:ext cx="866520" cy="331200"/>
              </a:xfrm>
              <a:prstGeom prst="ellipse">
                <a:avLst/>
              </a:prstGeom>
              <a:gradFill rotWithShape="0">
                <a:gsLst>
                  <a:gs pos="0">
                    <a:srgbClr val="000000"/>
                  </a:gs>
                  <a:gs pos="100000">
                    <a:srgbClr val="767171"/>
                  </a:gs>
                </a:gsLst>
                <a:lin ang="16200000"/>
              </a:gradFill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68" name="CustomShape 28">
              <a:extLst>
                <a:ext uri="{FF2B5EF4-FFF2-40B4-BE49-F238E27FC236}">
                  <a16:creationId xmlns:a16="http://schemas.microsoft.com/office/drawing/2014/main" id="{2631A103-F4F1-42E9-A9F9-FADE9743CDDB}"/>
                </a:ext>
              </a:extLst>
            </p:cNvPr>
            <p:cNvSpPr/>
            <p:nvPr/>
          </p:nvSpPr>
          <p:spPr>
            <a:xfrm>
              <a:off x="10950887" y="3459722"/>
              <a:ext cx="1186782" cy="95265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="horz" wrap="squar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400" b="1" strike="noStrike" spc="-1">
                  <a:solidFill>
                    <a:srgbClr val="000000"/>
                  </a:solidFill>
                  <a:latin typeface="Times New Roman"/>
                </a:rPr>
                <a:t>Cooking </a:t>
              </a:r>
              <a:r>
                <a:rPr lang="fr-FR" sz="1400" b="1" strike="noStrike" spc="-1" dirty="0">
                  <a:solidFill>
                    <a:srgbClr val="000000"/>
                  </a:solidFill>
                  <a:latin typeface="Times New Roman"/>
                </a:rPr>
                <a:t>:</a:t>
              </a:r>
              <a:endParaRPr lang="en-US" sz="1400" b="1" strike="noStrike" spc="-1" dirty="0">
                <a:solidFill>
                  <a:srgbClr val="000000"/>
                </a:solidFill>
                <a:latin typeface="Times New Roman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i="1" strike="noStrike" spc="-1">
                  <a:solidFill>
                    <a:srgbClr val="000000"/>
                  </a:solidFill>
                  <a:latin typeface="Times New Roman"/>
                </a:rPr>
                <a:t>Dewaxing,</a:t>
              </a:r>
              <a:endParaRPr lang="en-US" sz="1400" i="1" strike="noStrike" spc="-1" dirty="0">
                <a:solidFill>
                  <a:srgbClr val="000000"/>
                </a:solidFill>
                <a:latin typeface="Times New Roman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400" i="1" spc="-1">
                  <a:solidFill>
                    <a:srgbClr val="000000"/>
                  </a:solidFill>
                  <a:latin typeface="Times New Roman"/>
                </a:rPr>
                <a:t>D</a:t>
              </a:r>
              <a:r>
                <a:rPr lang="en-US" sz="1400" i="1" spc="-1">
                  <a:solidFill>
                    <a:srgbClr val="000000"/>
                  </a:solidFill>
                  <a:latin typeface="Times New Roman"/>
                </a:rPr>
                <a:t>ehydration</a:t>
              </a:r>
              <a:r>
                <a:rPr lang="en-US" sz="1400" i="1" spc="-1" dirty="0">
                  <a:solidFill>
                    <a:srgbClr val="000000"/>
                  </a:solidFill>
                  <a:latin typeface="Times New Roman"/>
                </a:rPr>
                <a:t>,</a:t>
              </a:r>
            </a:p>
            <a:p>
              <a:pPr algn="ctr">
                <a:lnSpc>
                  <a:spcPct val="100000"/>
                </a:lnSpc>
              </a:pPr>
              <a:r>
                <a:rPr lang="fr-FR" sz="1400" i="1" strike="noStrike" spc="-1">
                  <a:solidFill>
                    <a:srgbClr val="000000"/>
                  </a:solidFill>
                  <a:latin typeface="Times New Roman"/>
                </a:rPr>
                <a:t>S</a:t>
              </a:r>
              <a:r>
                <a:rPr lang="en-US" sz="1400" i="1" spc="-1">
                  <a:solidFill>
                    <a:srgbClr val="000000"/>
                  </a:solidFill>
                  <a:latin typeface="Times New Roman"/>
                </a:rPr>
                <a:t>i</a:t>
              </a:r>
              <a:r>
                <a:rPr lang="en-US" sz="1400" i="1" strike="noStrike" spc="-1">
                  <a:solidFill>
                    <a:srgbClr val="000000"/>
                  </a:solidFill>
                  <a:latin typeface="Times New Roman"/>
                </a:rPr>
                <a:t>ntering</a:t>
              </a:r>
              <a:endParaRPr lang="en-US" sz="1400" i="1" strike="noStrike" spc="-1" dirty="0">
                <a:latin typeface="Calibri"/>
              </a:endParaRPr>
            </a:p>
          </p:txBody>
        </p:sp>
      </p:grpSp>
      <p:grpSp>
        <p:nvGrpSpPr>
          <p:cNvPr id="74" name="Group 29">
            <a:extLst>
              <a:ext uri="{FF2B5EF4-FFF2-40B4-BE49-F238E27FC236}">
                <a16:creationId xmlns:a16="http://schemas.microsoft.com/office/drawing/2014/main" id="{5FC03A06-FF7A-4A75-9767-AC99DBF52998}"/>
              </a:ext>
            </a:extLst>
          </p:cNvPr>
          <p:cNvGrpSpPr/>
          <p:nvPr/>
        </p:nvGrpSpPr>
        <p:grpSpPr>
          <a:xfrm>
            <a:off x="4087500" y="1941332"/>
            <a:ext cx="1589400" cy="1126289"/>
            <a:chOff x="4059180" y="2195071"/>
            <a:chExt cx="1589400" cy="1126289"/>
          </a:xfrm>
        </p:grpSpPr>
        <p:sp>
          <p:nvSpPr>
            <p:cNvPr id="75" name="CustomShape 30">
              <a:extLst>
                <a:ext uri="{FF2B5EF4-FFF2-40B4-BE49-F238E27FC236}">
                  <a16:creationId xmlns:a16="http://schemas.microsoft.com/office/drawing/2014/main" id="{986B33FB-6142-4947-8DFE-02F1318E4E43}"/>
                </a:ext>
              </a:extLst>
            </p:cNvPr>
            <p:cNvSpPr/>
            <p:nvPr/>
          </p:nvSpPr>
          <p:spPr>
            <a:xfrm>
              <a:off x="4059180" y="2195071"/>
              <a:ext cx="1589400" cy="22937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900" spc="-1" dirty="0">
                  <a:solidFill>
                    <a:srgbClr val="000000"/>
                  </a:solidFill>
                  <a:latin typeface="Times New Roman"/>
                </a:rPr>
                <a:t>Computer Aided Design</a:t>
              </a:r>
            </a:p>
          </p:txBody>
        </p:sp>
        <p:pic>
          <p:nvPicPr>
            <p:cNvPr id="76" name="Image 69">
              <a:extLst>
                <a:ext uri="{FF2B5EF4-FFF2-40B4-BE49-F238E27FC236}">
                  <a16:creationId xmlns:a16="http://schemas.microsoft.com/office/drawing/2014/main" id="{BCEEB150-1B12-40A1-9A93-81A405FB1EDA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4140000" y="2394360"/>
              <a:ext cx="1427760" cy="92700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7" name="Group 31">
            <a:extLst>
              <a:ext uri="{FF2B5EF4-FFF2-40B4-BE49-F238E27FC236}">
                <a16:creationId xmlns:a16="http://schemas.microsoft.com/office/drawing/2014/main" id="{19018147-1CA2-4824-9AF8-DC0B2BA3AEFC}"/>
              </a:ext>
            </a:extLst>
          </p:cNvPr>
          <p:cNvGrpSpPr/>
          <p:nvPr/>
        </p:nvGrpSpPr>
        <p:grpSpPr>
          <a:xfrm>
            <a:off x="5518680" y="1630093"/>
            <a:ext cx="2512307" cy="2092908"/>
            <a:chOff x="5490360" y="1883832"/>
            <a:chExt cx="2512307" cy="2092908"/>
          </a:xfrm>
        </p:grpSpPr>
        <p:grpSp>
          <p:nvGrpSpPr>
            <p:cNvPr id="78" name="Group 32">
              <a:extLst>
                <a:ext uri="{FF2B5EF4-FFF2-40B4-BE49-F238E27FC236}">
                  <a16:creationId xmlns:a16="http://schemas.microsoft.com/office/drawing/2014/main" id="{52E2F716-0D7D-4676-A9D8-9AB09C9B1DA1}"/>
                </a:ext>
              </a:extLst>
            </p:cNvPr>
            <p:cNvGrpSpPr/>
            <p:nvPr/>
          </p:nvGrpSpPr>
          <p:grpSpPr>
            <a:xfrm>
              <a:off x="5747400" y="1883832"/>
              <a:ext cx="2255267" cy="2092908"/>
              <a:chOff x="5747400" y="1883832"/>
              <a:chExt cx="2255267" cy="2092908"/>
            </a:xfrm>
          </p:grpSpPr>
          <p:sp>
            <p:nvSpPr>
              <p:cNvPr id="81" name="CustomShape 33">
                <a:extLst>
                  <a:ext uri="{FF2B5EF4-FFF2-40B4-BE49-F238E27FC236}">
                    <a16:creationId xmlns:a16="http://schemas.microsoft.com/office/drawing/2014/main" id="{6E329734-8187-42CC-ADE0-C21447CD5ABD}"/>
                  </a:ext>
                </a:extLst>
              </p:cNvPr>
              <p:cNvSpPr/>
              <p:nvPr/>
            </p:nvSpPr>
            <p:spPr>
              <a:xfrm>
                <a:off x="5787000" y="2847960"/>
                <a:ext cx="980640" cy="25416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tx1"/>
              </a:solidFill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82" name="CustomShape 34">
                <a:extLst>
                  <a:ext uri="{FF2B5EF4-FFF2-40B4-BE49-F238E27FC236}">
                    <a16:creationId xmlns:a16="http://schemas.microsoft.com/office/drawing/2014/main" id="{73864E9F-7930-4EFF-B860-9E473F246174}"/>
                  </a:ext>
                </a:extLst>
              </p:cNvPr>
              <p:cNvSpPr/>
              <p:nvPr/>
            </p:nvSpPr>
            <p:spPr>
              <a:xfrm>
                <a:off x="6815884" y="1883832"/>
                <a:ext cx="1186783" cy="3678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fr-FR" sz="900" spc="-1" dirty="0">
                    <a:solidFill>
                      <a:srgbClr val="000000"/>
                    </a:solidFill>
                    <a:latin typeface="Times New Roman"/>
                  </a:rPr>
                  <a:t>3D </a:t>
                </a:r>
                <a:r>
                  <a:rPr lang="en-US" sz="900" spc="-1" dirty="0">
                    <a:solidFill>
                      <a:srgbClr val="000000"/>
                    </a:solidFill>
                    <a:latin typeface="Times New Roman"/>
                  </a:rPr>
                  <a:t>Printed</a:t>
                </a:r>
                <a:r>
                  <a:rPr lang="fr-FR" sz="900" spc="-1" dirty="0">
                    <a:solidFill>
                      <a:srgbClr val="000000"/>
                    </a:solidFill>
                    <a:latin typeface="Times New Roman"/>
                  </a:rPr>
                  <a:t> Resin Coupons</a:t>
                </a:r>
                <a:endParaRPr lang="en-US" sz="900" spc="-1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  <p:sp>
            <p:nvSpPr>
              <p:cNvPr id="83" name="CustomShape 35">
                <a:extLst>
                  <a:ext uri="{FF2B5EF4-FFF2-40B4-BE49-F238E27FC236}">
                    <a16:creationId xmlns:a16="http://schemas.microsoft.com/office/drawing/2014/main" id="{FC2D67E3-D4EC-42E4-AE88-6BAB2FE31277}"/>
                  </a:ext>
                </a:extLst>
              </p:cNvPr>
              <p:cNvSpPr/>
              <p:nvPr/>
            </p:nvSpPr>
            <p:spPr>
              <a:xfrm>
                <a:off x="5747400" y="2281320"/>
                <a:ext cx="1045440" cy="516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400" b="1" strike="noStrike" spc="-1">
                    <a:solidFill>
                      <a:srgbClr val="000000"/>
                    </a:solidFill>
                    <a:latin typeface="Times New Roman"/>
                  </a:rPr>
                  <a:t>3D printing</a:t>
                </a:r>
                <a:endParaRPr lang="en-US" sz="1400" b="0" strike="noStrike" spc="-1">
                  <a:latin typeface="Calibri"/>
                </a:endParaRPr>
              </a:p>
            </p:txBody>
          </p:sp>
          <p:pic>
            <p:nvPicPr>
              <p:cNvPr id="84" name="Image 29">
                <a:extLst>
                  <a:ext uri="{FF2B5EF4-FFF2-40B4-BE49-F238E27FC236}">
                    <a16:creationId xmlns:a16="http://schemas.microsoft.com/office/drawing/2014/main" id="{E5CFFD9C-885F-4BDC-A3FC-9ACA626E01B6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6955920" y="2417220"/>
                <a:ext cx="942480" cy="155952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79" name="CustomShape 36">
              <a:extLst>
                <a:ext uri="{FF2B5EF4-FFF2-40B4-BE49-F238E27FC236}">
                  <a16:creationId xmlns:a16="http://schemas.microsoft.com/office/drawing/2014/main" id="{E1948D4F-6E5D-45CF-A006-87348BC2B4DF}"/>
                </a:ext>
              </a:extLst>
            </p:cNvPr>
            <p:cNvSpPr/>
            <p:nvPr/>
          </p:nvSpPr>
          <p:spPr>
            <a:xfrm>
              <a:off x="5490360" y="3149280"/>
              <a:ext cx="1045440" cy="303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Times New Roman"/>
                </a:rPr>
                <a:t>16 x</a:t>
              </a:r>
              <a:endParaRPr lang="en-US" sz="1400" b="0" strike="noStrike" spc="-1">
                <a:latin typeface="Calibri"/>
              </a:endParaRPr>
            </a:p>
          </p:txBody>
        </p:sp>
        <p:pic>
          <p:nvPicPr>
            <p:cNvPr id="80" name="Image 71">
              <a:extLst>
                <a:ext uri="{FF2B5EF4-FFF2-40B4-BE49-F238E27FC236}">
                  <a16:creationId xmlns:a16="http://schemas.microsoft.com/office/drawing/2014/main" id="{89BBCC68-2194-4779-9C80-6050722CF86E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6192000" y="3123000"/>
              <a:ext cx="464400" cy="3013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5" name="CustomShape 38">
            <a:extLst>
              <a:ext uri="{FF2B5EF4-FFF2-40B4-BE49-F238E27FC236}">
                <a16:creationId xmlns:a16="http://schemas.microsoft.com/office/drawing/2014/main" id="{292FE961-33EA-4F48-BCE5-367507BB4D1A}"/>
              </a:ext>
            </a:extLst>
          </p:cNvPr>
          <p:cNvSpPr/>
          <p:nvPr/>
        </p:nvSpPr>
        <p:spPr>
          <a:xfrm>
            <a:off x="7811311" y="3081661"/>
            <a:ext cx="1700489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 dirty="0" err="1">
                <a:solidFill>
                  <a:srgbClr val="000000"/>
                </a:solidFill>
                <a:latin typeface="Times New Roman"/>
              </a:rPr>
              <a:t>T</a:t>
            </a:r>
            <a:r>
              <a:rPr lang="en-US" sz="1400" b="0" strike="noStrike" spc="-1" baseline="-25000" dirty="0" err="1">
                <a:solidFill>
                  <a:srgbClr val="000000"/>
                </a:solidFill>
                <a:latin typeface="Times New Roman"/>
              </a:rPr>
              <a:t>room</a:t>
            </a:r>
            <a:endParaRPr lang="en-US" sz="1400" b="0" strike="noStrike" spc="-1" dirty="0">
              <a:latin typeface="Calibri"/>
            </a:endParaRPr>
          </a:p>
          <a:p>
            <a:pPr algn="r">
              <a:lnSpc>
                <a:spcPct val="100000"/>
              </a:lnSpc>
            </a:pPr>
            <a:r>
              <a:rPr lang="fr-FR" sz="1400" spc="-1" dirty="0" err="1">
                <a:solidFill>
                  <a:srgbClr val="000000"/>
                </a:solidFill>
                <a:latin typeface="Times New Roman"/>
              </a:rPr>
              <a:t>Primary</a:t>
            </a:r>
            <a:r>
              <a:rPr lang="fr-FR" sz="1400" spc="-1" dirty="0">
                <a:solidFill>
                  <a:srgbClr val="000000"/>
                </a:solidFill>
                <a:latin typeface="Times New Roman"/>
              </a:rPr>
              <a:t> vacuum / Ar </a:t>
            </a:r>
            <a:endParaRPr lang="en-US" sz="1200" b="0" strike="noStrike" spc="-1" dirty="0">
              <a:latin typeface="Calibri"/>
            </a:endParaRPr>
          </a:p>
        </p:txBody>
      </p:sp>
      <p:sp>
        <p:nvSpPr>
          <p:cNvPr id="86" name="CustomShape 39">
            <a:extLst>
              <a:ext uri="{FF2B5EF4-FFF2-40B4-BE49-F238E27FC236}">
                <a16:creationId xmlns:a16="http://schemas.microsoft.com/office/drawing/2014/main" id="{29D28E43-8A81-44B7-B7D8-152EFF47FEFB}"/>
              </a:ext>
            </a:extLst>
          </p:cNvPr>
          <p:cNvSpPr/>
          <p:nvPr/>
        </p:nvSpPr>
        <p:spPr>
          <a:xfrm>
            <a:off x="10858560" y="4902271"/>
            <a:ext cx="1333440" cy="56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T</a:t>
            </a:r>
            <a:r>
              <a:rPr lang="en-US" sz="1400" b="0" strike="noStrike" spc="-1" baseline="-25000">
                <a:solidFill>
                  <a:srgbClr val="000000"/>
                </a:solidFill>
                <a:latin typeface="Times New Roman"/>
              </a:rPr>
              <a:t>mold</a:t>
            </a: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 = 850°C</a:t>
            </a:r>
            <a:endParaRPr lang="en-US" sz="14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P</a:t>
            </a:r>
            <a:r>
              <a:rPr lang="en-US" sz="1200" b="0" strike="noStrike" spc="-1" baseline="-25000">
                <a:solidFill>
                  <a:srgbClr val="000000"/>
                </a:solidFill>
                <a:latin typeface="Times New Roman"/>
              </a:rPr>
              <a:t>atm</a:t>
            </a:r>
            <a:endParaRPr lang="en-US" sz="1200" b="0" strike="noStrike" spc="-1">
              <a:latin typeface="Calibri"/>
            </a:endParaRPr>
          </a:p>
        </p:txBody>
      </p:sp>
      <p:sp>
        <p:nvSpPr>
          <p:cNvPr id="87" name="CustomShape 40">
            <a:extLst>
              <a:ext uri="{FF2B5EF4-FFF2-40B4-BE49-F238E27FC236}">
                <a16:creationId xmlns:a16="http://schemas.microsoft.com/office/drawing/2014/main" id="{8513ACB6-120D-4D23-862D-E55618ACC0B9}"/>
              </a:ext>
            </a:extLst>
          </p:cNvPr>
          <p:cNvSpPr/>
          <p:nvPr/>
        </p:nvSpPr>
        <p:spPr>
          <a:xfrm>
            <a:off x="5581173" y="4925256"/>
            <a:ext cx="1320120" cy="6833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b="0" strike="noStrike" spc="-1" dirty="0" err="1">
                <a:solidFill>
                  <a:srgbClr val="000000"/>
                </a:solidFill>
                <a:latin typeface="Times New Roman"/>
              </a:rPr>
              <a:t>T</a:t>
            </a:r>
            <a:r>
              <a:rPr lang="en-US" sz="1400" b="0" strike="noStrike" spc="-1" baseline="-25000" dirty="0" err="1">
                <a:solidFill>
                  <a:srgbClr val="000000"/>
                </a:solidFill>
                <a:latin typeface="Times New Roman"/>
              </a:rPr>
              <a:t>metal</a:t>
            </a:r>
            <a:r>
              <a:rPr lang="en-US" sz="1400" b="0" strike="noStrike" spc="-1" dirty="0">
                <a:solidFill>
                  <a:srgbClr val="000000"/>
                </a:solidFill>
                <a:latin typeface="Times New Roman"/>
              </a:rPr>
              <a:t> = 1600°C</a:t>
            </a:r>
            <a:endParaRPr lang="en-US" sz="1400" b="0" strike="noStrike" spc="-1" dirty="0">
              <a:latin typeface="Calibri"/>
            </a:endParaRPr>
          </a:p>
          <a:p>
            <a:pPr algn="r">
              <a:lnSpc>
                <a:spcPct val="100000"/>
              </a:lnSpc>
            </a:pPr>
            <a:r>
              <a:rPr lang="en-US" sz="1400" b="0" strike="noStrike" spc="-1" dirty="0" err="1">
                <a:solidFill>
                  <a:srgbClr val="000000"/>
                </a:solidFill>
                <a:latin typeface="Times New Roman"/>
              </a:rPr>
              <a:t>T</a:t>
            </a:r>
            <a:r>
              <a:rPr lang="en-US" sz="1400" b="0" strike="noStrike" spc="-1" baseline="-25000" dirty="0" err="1">
                <a:solidFill>
                  <a:srgbClr val="000000"/>
                </a:solidFill>
                <a:latin typeface="Times New Roman"/>
              </a:rPr>
              <a:t>mold</a:t>
            </a:r>
            <a:r>
              <a:rPr lang="en-US" sz="1400" b="0" strike="noStrike" spc="-1" dirty="0">
                <a:solidFill>
                  <a:srgbClr val="000000"/>
                </a:solidFill>
                <a:latin typeface="Times New Roman"/>
              </a:rPr>
              <a:t> = 850°</a:t>
            </a: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 </a:t>
            </a:r>
            <a:r>
              <a:rPr lang="fr-FR" sz="1050" spc="-1">
                <a:solidFill>
                  <a:srgbClr val="000000"/>
                </a:solidFill>
                <a:latin typeface="Times New Roman"/>
              </a:rPr>
              <a:t>Primary </a:t>
            </a:r>
            <a:r>
              <a:rPr lang="fr-FR" sz="1050" spc="-1" dirty="0">
                <a:solidFill>
                  <a:srgbClr val="000000"/>
                </a:solidFill>
                <a:latin typeface="Times New Roman"/>
              </a:rPr>
              <a:t>vacuum / Ar</a:t>
            </a:r>
            <a:endParaRPr lang="en-US" sz="1200" b="0" strike="noStrike" spc="-1" dirty="0">
              <a:latin typeface="Calibri"/>
            </a:endParaRPr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" name="Modèle 3D 2">
                <a:extLst>
                  <a:ext uri="{FF2B5EF4-FFF2-40B4-BE49-F238E27FC236}">
                    <a16:creationId xmlns:a16="http://schemas.microsoft.com/office/drawing/2014/main" id="{B8899B74-9994-4D9B-816A-D1A73135BBE1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475362" y="1923896"/>
              <a:ext cx="2951825" cy="3598210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951825" cy="3598210"/>
                    </a:xfrm>
                    <a:prstGeom prst="rect">
                      <a:avLst/>
                    </a:prstGeom>
                  </am3d:spPr>
                  <am3d:camera>
                    <am3d:pos x="0" y="0" z="6027144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991" d="1000000"/>
                    <am3d:preTrans dx="-5964319" dy="-2729437" dz="-3479988"/>
                    <am3d:scale>
                      <am3d:sx n="1000000" d="1000000"/>
                      <am3d:sy n="1000000" d="1000000"/>
                      <am3d:sz n="1000000" d="1000000"/>
                    </am3d:scale>
                    <am3d:rot ax="-3808260" ay="-581868" az="1118772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08659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" name="Modèle 3D 2">
                <a:extLst>
                  <a:ext uri="{FF2B5EF4-FFF2-40B4-BE49-F238E27FC236}">
                    <a16:creationId xmlns:a16="http://schemas.microsoft.com/office/drawing/2014/main" id="{B8899B74-9994-4D9B-816A-D1A73135BB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5362" y="1923896"/>
                <a:ext cx="2951825" cy="359821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617366C-71C1-4910-8C89-474C85A8EA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9" t="18128" r="12500" b="22054"/>
          <a:stretch/>
        </p:blipFill>
        <p:spPr>
          <a:xfrm rot="5400000">
            <a:off x="-158957" y="2079379"/>
            <a:ext cx="4180003" cy="30863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23880A-7801-4FE8-B978-78DC22D8983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5" t="11775" r="6497" b="13841"/>
          <a:stretch/>
        </p:blipFill>
        <p:spPr>
          <a:xfrm rot="5400000">
            <a:off x="-296364" y="2198697"/>
            <a:ext cx="4517774" cy="323010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AA8884-B3BA-4467-B2DE-9442F96D4F4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5" t="30000" r="24291" b="31215"/>
          <a:stretch/>
        </p:blipFill>
        <p:spPr>
          <a:xfrm rot="5400000">
            <a:off x="-243533" y="2279645"/>
            <a:ext cx="4525500" cy="310158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28D6CD5-F46C-43C4-B338-A577F0832EFE}"/>
              </a:ext>
            </a:extLst>
          </p:cNvPr>
          <p:cNvGrpSpPr/>
          <p:nvPr/>
        </p:nvGrpSpPr>
        <p:grpSpPr>
          <a:xfrm>
            <a:off x="243915" y="3222748"/>
            <a:ext cx="5366025" cy="3389122"/>
            <a:chOff x="3408370" y="2269138"/>
            <a:chExt cx="5366025" cy="338912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51465B4-1B1B-4772-A217-DF4ACC906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842922" y="2687920"/>
              <a:ext cx="3350255" cy="251269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2098FC6-7756-4075-8F34-6965110EC8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61" t="15883" r="19040" b="6529"/>
            <a:stretch/>
          </p:blipFill>
          <p:spPr>
            <a:xfrm rot="5400000">
              <a:off x="2974237" y="2711436"/>
              <a:ext cx="3380957" cy="25126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804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mph" presetSubtype="12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424938" y="99222"/>
            <a:ext cx="10514880" cy="86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Raw casted part chemical post-treatment</a:t>
            </a:r>
            <a:endParaRPr lang="en-US" sz="4400" b="0" strike="noStrike" spc="-1">
              <a:latin typeface="Calibri"/>
            </a:endParaRPr>
          </a:p>
        </p:txBody>
      </p:sp>
      <p:pic>
        <p:nvPicPr>
          <p:cNvPr id="212" name="Image 6"/>
          <p:cNvPicPr/>
          <p:nvPr/>
        </p:nvPicPr>
        <p:blipFill>
          <a:blip r:embed="rId2"/>
          <a:srcRect l="23856" r="29191"/>
          <a:stretch/>
        </p:blipFill>
        <p:spPr>
          <a:xfrm>
            <a:off x="707040" y="1764720"/>
            <a:ext cx="2873880" cy="4591080"/>
          </a:xfrm>
          <a:prstGeom prst="rect">
            <a:avLst/>
          </a:prstGeom>
          <a:ln>
            <a:noFill/>
          </a:ln>
        </p:spPr>
      </p:pic>
      <p:pic>
        <p:nvPicPr>
          <p:cNvPr id="213" name="Image 7"/>
          <p:cNvPicPr/>
          <p:nvPr/>
        </p:nvPicPr>
        <p:blipFill>
          <a:blip r:embed="rId3"/>
          <a:srcRect l="18737" t="12472" b="19698"/>
          <a:stretch/>
        </p:blipFill>
        <p:spPr>
          <a:xfrm rot="5400000">
            <a:off x="7391880" y="2622600"/>
            <a:ext cx="4591080" cy="2873880"/>
          </a:xfrm>
          <a:prstGeom prst="rect">
            <a:avLst/>
          </a:prstGeom>
          <a:ln>
            <a:noFill/>
          </a:ln>
        </p:spPr>
      </p:pic>
      <p:sp>
        <p:nvSpPr>
          <p:cNvPr id="214" name="CustomShape 3"/>
          <p:cNvSpPr/>
          <p:nvPr/>
        </p:nvSpPr>
        <p:spPr>
          <a:xfrm>
            <a:off x="3942000" y="1541880"/>
            <a:ext cx="4059000" cy="4643280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60">
            <a:solidFill>
              <a:schemeClr val="dk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en-US" sz="11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1100" b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Enlever</a:t>
            </a:r>
            <a:r>
              <a:rPr lang="en-US" sz="1100" b="1" spc="-1" dirty="0">
                <a:solidFill>
                  <a:srgbClr val="000000"/>
                </a:solidFill>
                <a:latin typeface="Times New Roman"/>
                <a:ea typeface="DejaVu Sans"/>
              </a:rPr>
              <a:t> la calamine et les </a:t>
            </a:r>
            <a:r>
              <a:rPr lang="en-US" sz="1100" b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résidus</a:t>
            </a:r>
            <a:r>
              <a:rPr lang="en-US" sz="1100" b="1" spc="-1" dirty="0">
                <a:solidFill>
                  <a:srgbClr val="000000"/>
                </a:solidFill>
                <a:latin typeface="Times New Roman"/>
                <a:ea typeface="DejaVu Sans"/>
              </a:rPr>
              <a:t> de </a:t>
            </a:r>
            <a:r>
              <a:rPr lang="en-US" sz="1100" b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moule</a:t>
            </a:r>
            <a:r>
              <a:rPr lang="en-US" sz="11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:</a:t>
            </a:r>
            <a:endParaRPr lang="en-US" sz="11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15% HCl</a:t>
            </a:r>
            <a:endParaRPr lang="en-US" sz="11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12% H</a:t>
            </a:r>
            <a:r>
              <a:rPr lang="en-US" sz="1100" b="0" strike="noStrike" spc="-1" baseline="-25000" dirty="0">
                <a:solidFill>
                  <a:srgbClr val="000000"/>
                </a:solidFill>
                <a:latin typeface="Times New Roman"/>
                <a:ea typeface="DejaVu Sans"/>
              </a:rPr>
              <a:t>2</a:t>
            </a:r>
            <a:r>
              <a:rPr lang="en-US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SO</a:t>
            </a:r>
            <a:r>
              <a:rPr lang="en-US" sz="1100" b="0" strike="noStrike" spc="-1" baseline="-25000" dirty="0">
                <a:solidFill>
                  <a:srgbClr val="000000"/>
                </a:solidFill>
                <a:latin typeface="Times New Roman"/>
                <a:ea typeface="DejaVu Sans"/>
              </a:rPr>
              <a:t>4 </a:t>
            </a:r>
            <a:endParaRPr lang="en-US" sz="11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5% HNO</a:t>
            </a:r>
            <a:r>
              <a:rPr lang="en-US" sz="1100" b="0" strike="noStrike" spc="-1" baseline="-25000" dirty="0">
                <a:solidFill>
                  <a:srgbClr val="000000"/>
                </a:solidFill>
                <a:latin typeface="Times New Roman"/>
                <a:ea typeface="DejaVu Sans"/>
              </a:rPr>
              <a:t>3</a:t>
            </a:r>
            <a:endParaRPr lang="en-US" sz="11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5-10 min </a:t>
            </a:r>
            <a:r>
              <a:rPr lang="en-US" sz="1100" spc="-1" dirty="0">
                <a:solidFill>
                  <a:srgbClr val="000000"/>
                </a:solidFill>
                <a:latin typeface="Times New Roman"/>
                <a:ea typeface="DejaVu Sans"/>
              </a:rPr>
              <a:t>à</a:t>
            </a:r>
            <a:r>
              <a:rPr lang="en-US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70°C</a:t>
            </a:r>
          </a:p>
          <a:p>
            <a:pPr algn="ctr">
              <a:lnSpc>
                <a:spcPct val="100000"/>
              </a:lnSpc>
            </a:pPr>
            <a:endParaRPr lang="fr-FR" sz="1100" spc="-1" dirty="0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fr-FR" sz="1100" spc="-1" dirty="0">
                <a:solidFill>
                  <a:srgbClr val="000000"/>
                </a:solidFill>
                <a:latin typeface="Times New Roman"/>
              </a:rPr>
              <a:t>Ou </a:t>
            </a:r>
          </a:p>
          <a:p>
            <a:pPr algn="ctr">
              <a:lnSpc>
                <a:spcPct val="100000"/>
              </a:lnSpc>
            </a:pPr>
            <a:endParaRPr lang="fr-FR" sz="1100" b="0" strike="noStrike" spc="-1" dirty="0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fr-FR" sz="1100" spc="-1" dirty="0" err="1">
                <a:solidFill>
                  <a:srgbClr val="000000"/>
                </a:solidFill>
                <a:latin typeface="Times New Roman"/>
              </a:rPr>
              <a:t>NaOH</a:t>
            </a:r>
            <a:r>
              <a:rPr lang="fr-FR" sz="1100" spc="-1" dirty="0">
                <a:solidFill>
                  <a:srgbClr val="000000"/>
                </a:solidFill>
                <a:latin typeface="Times New Roman"/>
              </a:rPr>
              <a:t> à saturation</a:t>
            </a:r>
          </a:p>
          <a:p>
            <a:pPr algn="ctr">
              <a:lnSpc>
                <a:spcPct val="100000"/>
              </a:lnSpc>
            </a:pPr>
            <a:r>
              <a:rPr lang="fr-FR" sz="1100" spc="-1" dirty="0">
                <a:solidFill>
                  <a:srgbClr val="000000"/>
                </a:solidFill>
                <a:latin typeface="Times New Roman"/>
              </a:rPr>
              <a:t>à </a:t>
            </a:r>
            <a:r>
              <a:rPr lang="fr-FR" sz="1100" b="0" strike="noStrike" spc="-1" dirty="0">
                <a:solidFill>
                  <a:srgbClr val="000000"/>
                </a:solidFill>
                <a:latin typeface="Times New Roman"/>
              </a:rPr>
              <a:t>80°C</a:t>
            </a:r>
            <a:endParaRPr lang="en-US" sz="1100" b="0" strike="noStrike" spc="-1" dirty="0"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Calibri"/>
            </a:endParaRPr>
          </a:p>
        </p:txBody>
      </p:sp>
      <p:grpSp>
        <p:nvGrpSpPr>
          <p:cNvPr id="215" name="Group 4"/>
          <p:cNvGrpSpPr/>
          <p:nvPr/>
        </p:nvGrpSpPr>
        <p:grpSpPr>
          <a:xfrm>
            <a:off x="843840" y="5780160"/>
            <a:ext cx="723600" cy="369360"/>
            <a:chOff x="843840" y="5780160"/>
            <a:chExt cx="723600" cy="369360"/>
          </a:xfrm>
        </p:grpSpPr>
        <p:sp>
          <p:nvSpPr>
            <p:cNvPr id="216" name="Line 5"/>
            <p:cNvSpPr/>
            <p:nvPr/>
          </p:nvSpPr>
          <p:spPr>
            <a:xfrm>
              <a:off x="961560" y="6149520"/>
              <a:ext cx="356400" cy="0"/>
            </a:xfrm>
            <a:prstGeom prst="line">
              <a:avLst/>
            </a:prstGeom>
            <a:ln w="5724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7" name="CustomShape 6"/>
            <p:cNvSpPr/>
            <p:nvPr/>
          </p:nvSpPr>
          <p:spPr>
            <a:xfrm>
              <a:off x="843840" y="5780160"/>
              <a:ext cx="723600" cy="364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Times New Roman"/>
                  <a:ea typeface="DejaVu Sans"/>
                </a:rPr>
                <a:t>1 cm</a:t>
              </a:r>
              <a:endParaRPr lang="en-US" sz="1800" b="0" strike="noStrike" spc="-1">
                <a:latin typeface="Calibri"/>
              </a:endParaRPr>
            </a:p>
          </p:txBody>
        </p:sp>
      </p:grpSp>
      <p:grpSp>
        <p:nvGrpSpPr>
          <p:cNvPr id="218" name="Group 7"/>
          <p:cNvGrpSpPr/>
          <p:nvPr/>
        </p:nvGrpSpPr>
        <p:grpSpPr>
          <a:xfrm>
            <a:off x="8394480" y="5780160"/>
            <a:ext cx="723600" cy="369360"/>
            <a:chOff x="8394480" y="5780160"/>
            <a:chExt cx="723600" cy="369360"/>
          </a:xfrm>
        </p:grpSpPr>
        <p:sp>
          <p:nvSpPr>
            <p:cNvPr id="219" name="Line 8"/>
            <p:cNvSpPr/>
            <p:nvPr/>
          </p:nvSpPr>
          <p:spPr>
            <a:xfrm>
              <a:off x="8512560" y="6149520"/>
              <a:ext cx="356040" cy="0"/>
            </a:xfrm>
            <a:prstGeom prst="line">
              <a:avLst/>
            </a:prstGeom>
            <a:ln w="5724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20" name="CustomShape 9"/>
            <p:cNvSpPr/>
            <p:nvPr/>
          </p:nvSpPr>
          <p:spPr>
            <a:xfrm>
              <a:off x="8394480" y="5780160"/>
              <a:ext cx="723600" cy="364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Times New Roman"/>
                  <a:ea typeface="DejaVu Sans"/>
                </a:rPr>
                <a:t>1 cm</a:t>
              </a:r>
              <a:endParaRPr lang="en-US" sz="1800" b="0" strike="noStrike" spc="-1">
                <a:latin typeface="Calibri"/>
              </a:endParaRPr>
            </a:p>
          </p:txBody>
        </p:sp>
      </p:grpSp>
      <p:sp>
        <p:nvSpPr>
          <p:cNvPr id="11" name="PlaceHolder 10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CB00EE-4324-470B-A670-A2B0679AE5C4}" type="slidenum"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E7A238-E696-4426-94C9-20877A956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9" y="-10065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Surfaces bio-inspirées microtexturées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91E424-E4D3-4B2C-99D0-0349C18A1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E6A-E3D9-49AE-B716-216237F3EB09}" type="slidenum">
              <a:rPr lang="en-US" smtClean="0"/>
              <a:t>8</a:t>
            </a:fld>
            <a:endParaRPr lang="en-US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2B2084D-8DEF-48F3-867D-B2CE222C07E7}"/>
              </a:ext>
            </a:extLst>
          </p:cNvPr>
          <p:cNvGrpSpPr/>
          <p:nvPr/>
        </p:nvGrpSpPr>
        <p:grpSpPr>
          <a:xfrm>
            <a:off x="2890267" y="1621466"/>
            <a:ext cx="5807997" cy="2083967"/>
            <a:chOff x="2850735" y="1817948"/>
            <a:chExt cx="3261560" cy="1039984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7FE0DC7-B1C9-4E77-A950-9F39EFAA9FDB}"/>
                </a:ext>
              </a:extLst>
            </p:cNvPr>
            <p:cNvGrpSpPr/>
            <p:nvPr/>
          </p:nvGrpSpPr>
          <p:grpSpPr>
            <a:xfrm>
              <a:off x="2850735" y="1817948"/>
              <a:ext cx="3261560" cy="1020360"/>
              <a:chOff x="284863" y="1257933"/>
              <a:chExt cx="6144171" cy="1687069"/>
            </a:xfrm>
          </p:grpSpPr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EABA0FB4-1FF6-41A4-A372-4194695EB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20821" y="1263431"/>
                <a:ext cx="2027615" cy="1520712"/>
              </a:xfrm>
              <a:prstGeom prst="rect">
                <a:avLst/>
              </a:prstGeom>
            </p:spPr>
          </p:pic>
          <p:pic>
            <p:nvPicPr>
              <p:cNvPr id="46" name="Image 45">
                <a:extLst>
                  <a:ext uri="{FF2B5EF4-FFF2-40B4-BE49-F238E27FC236}">
                    <a16:creationId xmlns:a16="http://schemas.microsoft.com/office/drawing/2014/main" id="{E7AC0094-FDFB-479E-B581-5AA3E79E65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56681" y="1262977"/>
                <a:ext cx="2027614" cy="1520712"/>
              </a:xfrm>
              <a:prstGeom prst="rect">
                <a:avLst/>
              </a:prstGeom>
            </p:spPr>
          </p:pic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65E387E8-C587-4A07-969F-25E5FC304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4863" y="1263431"/>
                <a:ext cx="2027616" cy="1520713"/>
              </a:xfrm>
              <a:prstGeom prst="rect">
                <a:avLst/>
              </a:prstGeom>
            </p:spPr>
          </p:pic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7D2F5E9-01D3-4EB3-950A-29389B773AAD}"/>
                  </a:ext>
                </a:extLst>
              </p:cNvPr>
              <p:cNvSpPr txBox="1"/>
              <p:nvPr/>
            </p:nvSpPr>
            <p:spPr>
              <a:xfrm>
                <a:off x="2703371" y="2750682"/>
                <a:ext cx="1264920" cy="190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Petites écailles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91535325-B483-4B2C-A2B5-19599AECFBF3}"/>
                  </a:ext>
                </a:extLst>
              </p:cNvPr>
              <p:cNvSpPr txBox="1"/>
              <p:nvPr/>
            </p:nvSpPr>
            <p:spPr>
              <a:xfrm>
                <a:off x="4815776" y="2752633"/>
                <a:ext cx="1264920" cy="190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Longues écailles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CAF9ABF2-980C-4E44-9C0B-59AE6E7BBB04}"/>
                  </a:ext>
                </a:extLst>
              </p:cNvPr>
              <p:cNvSpPr txBox="1"/>
              <p:nvPr/>
            </p:nvSpPr>
            <p:spPr>
              <a:xfrm>
                <a:off x="500415" y="2754539"/>
                <a:ext cx="1440262" cy="190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Nid d’abeille</a:t>
                </a:r>
              </a:p>
            </p:txBody>
          </p:sp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E2C0676D-404C-447B-B90F-4ABEFE32F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15574" y="1272536"/>
                <a:ext cx="1013460" cy="802259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13911399-6E51-4771-970F-29973038D6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17194"/>
              <a:stretch/>
            </p:blipFill>
            <p:spPr>
              <a:xfrm>
                <a:off x="3328742" y="1289717"/>
                <a:ext cx="1017964" cy="837324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C45620D1-BB82-4299-85E6-D09666F22C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69188" y="1257933"/>
                <a:ext cx="1009304" cy="900893"/>
              </a:xfrm>
              <a:prstGeom prst="rect">
                <a:avLst/>
              </a:prstGeom>
            </p:spPr>
          </p:pic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395DB48-45EE-47B5-87BF-D9FFD404841D}"/>
                </a:ext>
              </a:extLst>
            </p:cNvPr>
            <p:cNvGrpSpPr/>
            <p:nvPr/>
          </p:nvGrpSpPr>
          <p:grpSpPr>
            <a:xfrm>
              <a:off x="3185589" y="2115220"/>
              <a:ext cx="2877311" cy="595502"/>
              <a:chOff x="3229157" y="2188595"/>
              <a:chExt cx="2877311" cy="595502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7B788EBF-FDB6-4838-A5F6-CD4D85F3640C}"/>
                  </a:ext>
                </a:extLst>
              </p:cNvPr>
              <p:cNvGrpSpPr/>
              <p:nvPr/>
            </p:nvGrpSpPr>
            <p:grpSpPr>
              <a:xfrm>
                <a:off x="3229157" y="2201636"/>
                <a:ext cx="689855" cy="582461"/>
                <a:chOff x="5303829" y="2009601"/>
                <a:chExt cx="689855" cy="582461"/>
              </a:xfrm>
            </p:grpSpPr>
            <p:grpSp>
              <p:nvGrpSpPr>
                <p:cNvPr id="40" name="Groupe 39">
                  <a:extLst>
                    <a:ext uri="{FF2B5EF4-FFF2-40B4-BE49-F238E27FC236}">
                      <a16:creationId xmlns:a16="http://schemas.microsoft.com/office/drawing/2014/main" id="{F626C3E1-3E8F-43E2-BFA4-3CA1B02B55D8}"/>
                    </a:ext>
                  </a:extLst>
                </p:cNvPr>
                <p:cNvGrpSpPr/>
                <p:nvPr/>
              </p:nvGrpSpPr>
              <p:grpSpPr>
                <a:xfrm>
                  <a:off x="5303829" y="2009601"/>
                  <a:ext cx="689855" cy="582461"/>
                  <a:chOff x="3750171" y="2168736"/>
                  <a:chExt cx="689855" cy="582461"/>
                </a:xfrm>
              </p:grpSpPr>
              <p:sp>
                <p:nvSpPr>
                  <p:cNvPr id="42" name="ZoneTexte 41">
                    <a:extLst>
                      <a:ext uri="{FF2B5EF4-FFF2-40B4-BE49-F238E27FC236}">
                        <a16:creationId xmlns:a16="http://schemas.microsoft.com/office/drawing/2014/main" id="{B84D707F-543D-42FF-887C-9EC15DAE7718}"/>
                      </a:ext>
                    </a:extLst>
                  </p:cNvPr>
                  <p:cNvSpPr txBox="1"/>
                  <p:nvPr/>
                </p:nvSpPr>
                <p:spPr>
                  <a:xfrm>
                    <a:off x="3844905" y="2168736"/>
                    <a:ext cx="535778" cy="168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0,5 mm</a:t>
                    </a:r>
                  </a:p>
                </p:txBody>
              </p:sp>
              <p:cxnSp>
                <p:nvCxnSpPr>
                  <p:cNvPr id="43" name="Connecteur droit 42">
                    <a:extLst>
                      <a:ext uri="{FF2B5EF4-FFF2-40B4-BE49-F238E27FC236}">
                        <a16:creationId xmlns:a16="http://schemas.microsoft.com/office/drawing/2014/main" id="{CEA347DD-8740-4094-A93C-A971D7836A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46204" y="2707588"/>
                    <a:ext cx="193822" cy="0"/>
                  </a:xfrm>
                  <a:prstGeom prst="line">
                    <a:avLst/>
                  </a:prstGeom>
                  <a:ln w="762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ZoneTexte 43">
                    <a:extLst>
                      <a:ext uri="{FF2B5EF4-FFF2-40B4-BE49-F238E27FC236}">
                        <a16:creationId xmlns:a16="http://schemas.microsoft.com/office/drawing/2014/main" id="{95A74357-BA96-4F22-9747-96CB4E1D68C3}"/>
                      </a:ext>
                    </a:extLst>
                  </p:cNvPr>
                  <p:cNvSpPr txBox="1"/>
                  <p:nvPr/>
                </p:nvSpPr>
                <p:spPr>
                  <a:xfrm>
                    <a:off x="3750171" y="2582848"/>
                    <a:ext cx="582189" cy="168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mm</a:t>
                    </a:r>
                  </a:p>
                </p:txBody>
              </p:sp>
            </p:grpSp>
            <p:cxnSp>
              <p:nvCxnSpPr>
                <p:cNvPr id="41" name="Connecteur droit 40">
                  <a:extLst>
                    <a:ext uri="{FF2B5EF4-FFF2-40B4-BE49-F238E27FC236}">
                      <a16:creationId xmlns:a16="http://schemas.microsoft.com/office/drawing/2014/main" id="{8AE96816-20E6-4F42-A218-C12C0C0FC7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79507" y="2110766"/>
                  <a:ext cx="66886" cy="571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E463EEDD-BAC7-4095-8CC7-FDB9F8C45AE9}"/>
                  </a:ext>
                </a:extLst>
              </p:cNvPr>
              <p:cNvGrpSpPr/>
              <p:nvPr/>
            </p:nvGrpSpPr>
            <p:grpSpPr>
              <a:xfrm>
                <a:off x="5432061" y="2188595"/>
                <a:ext cx="674407" cy="583282"/>
                <a:chOff x="6428559" y="3057889"/>
                <a:chExt cx="674407" cy="583282"/>
              </a:xfrm>
            </p:grpSpPr>
            <p:grpSp>
              <p:nvGrpSpPr>
                <p:cNvPr id="30" name="Groupe 29">
                  <a:extLst>
                    <a:ext uri="{FF2B5EF4-FFF2-40B4-BE49-F238E27FC236}">
                      <a16:creationId xmlns:a16="http://schemas.microsoft.com/office/drawing/2014/main" id="{3C65DD45-2682-428A-8109-EB4B5E3CDF1A}"/>
                    </a:ext>
                  </a:extLst>
                </p:cNvPr>
                <p:cNvGrpSpPr/>
                <p:nvPr/>
              </p:nvGrpSpPr>
              <p:grpSpPr>
                <a:xfrm>
                  <a:off x="6428559" y="3057889"/>
                  <a:ext cx="674407" cy="583282"/>
                  <a:chOff x="4874901" y="3217024"/>
                  <a:chExt cx="674407" cy="583282"/>
                </a:xfrm>
              </p:grpSpPr>
              <p:sp>
                <p:nvSpPr>
                  <p:cNvPr id="32" name="ZoneTexte 31">
                    <a:extLst>
                      <a:ext uri="{FF2B5EF4-FFF2-40B4-BE49-F238E27FC236}">
                        <a16:creationId xmlns:a16="http://schemas.microsoft.com/office/drawing/2014/main" id="{BFEDAD49-F282-4047-B8DF-F1816C6B6A69}"/>
                      </a:ext>
                    </a:extLst>
                  </p:cNvPr>
                  <p:cNvSpPr txBox="1"/>
                  <p:nvPr/>
                </p:nvSpPr>
                <p:spPr>
                  <a:xfrm>
                    <a:off x="4969066" y="3217024"/>
                    <a:ext cx="535778" cy="168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0,5 mm</a:t>
                    </a:r>
                  </a:p>
                </p:txBody>
              </p: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F729C3C3-1936-4BD0-8457-D90C732721D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55486" y="3770509"/>
                    <a:ext cx="193822" cy="0"/>
                  </a:xfrm>
                  <a:prstGeom prst="line">
                    <a:avLst/>
                  </a:prstGeom>
                  <a:ln w="762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" name="ZoneTexte 33">
                    <a:extLst>
                      <a:ext uri="{FF2B5EF4-FFF2-40B4-BE49-F238E27FC236}">
                        <a16:creationId xmlns:a16="http://schemas.microsoft.com/office/drawing/2014/main" id="{D2A8F24F-6050-480E-BB8A-9661F00FC161}"/>
                      </a:ext>
                    </a:extLst>
                  </p:cNvPr>
                  <p:cNvSpPr txBox="1"/>
                  <p:nvPr/>
                </p:nvSpPr>
                <p:spPr>
                  <a:xfrm>
                    <a:off x="4874901" y="3631957"/>
                    <a:ext cx="582189" cy="168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mm</a:t>
                    </a:r>
                  </a:p>
                </p:txBody>
              </p:sp>
            </p:grpSp>
            <p:cxnSp>
              <p:nvCxnSpPr>
                <p:cNvPr id="31" name="Connecteur droit 30">
                  <a:extLst>
                    <a:ext uri="{FF2B5EF4-FFF2-40B4-BE49-F238E27FC236}">
                      <a16:creationId xmlns:a16="http://schemas.microsoft.com/office/drawing/2014/main" id="{2A6C24E8-FF54-4857-9DE9-A7CE109F9E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79935" y="3165612"/>
                  <a:ext cx="66886" cy="571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14906D20-E0FC-48A9-B7D4-4FB4DF228B9B}"/>
                  </a:ext>
                </a:extLst>
              </p:cNvPr>
              <p:cNvGrpSpPr/>
              <p:nvPr/>
            </p:nvGrpSpPr>
            <p:grpSpPr>
              <a:xfrm>
                <a:off x="4318081" y="2193748"/>
                <a:ext cx="674406" cy="583282"/>
                <a:chOff x="6428560" y="3057889"/>
                <a:chExt cx="674406" cy="583282"/>
              </a:xfrm>
            </p:grpSpPr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A25C8E43-C33F-49FD-9AA0-70A74FACD472}"/>
                    </a:ext>
                  </a:extLst>
                </p:cNvPr>
                <p:cNvGrpSpPr/>
                <p:nvPr/>
              </p:nvGrpSpPr>
              <p:grpSpPr>
                <a:xfrm>
                  <a:off x="6428560" y="3057889"/>
                  <a:ext cx="674406" cy="583282"/>
                  <a:chOff x="4874902" y="3217024"/>
                  <a:chExt cx="674406" cy="583282"/>
                </a:xfrm>
              </p:grpSpPr>
              <p:sp>
                <p:nvSpPr>
                  <p:cNvPr id="27" name="ZoneTexte 26">
                    <a:extLst>
                      <a:ext uri="{FF2B5EF4-FFF2-40B4-BE49-F238E27FC236}">
                        <a16:creationId xmlns:a16="http://schemas.microsoft.com/office/drawing/2014/main" id="{EEEECEE2-8407-4F2E-B4B8-8FE4CE23A883}"/>
                      </a:ext>
                    </a:extLst>
                  </p:cNvPr>
                  <p:cNvSpPr txBox="1"/>
                  <p:nvPr/>
                </p:nvSpPr>
                <p:spPr>
                  <a:xfrm>
                    <a:off x="4969066" y="3217024"/>
                    <a:ext cx="535778" cy="168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0,5 mm</a:t>
                    </a:r>
                  </a:p>
                </p:txBody>
              </p: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2206F4EB-AA19-45A2-BF1D-127E472C4B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55486" y="3770509"/>
                    <a:ext cx="193822" cy="0"/>
                  </a:xfrm>
                  <a:prstGeom prst="line">
                    <a:avLst/>
                  </a:prstGeom>
                  <a:ln w="762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87827FD9-7A34-44A8-8A7C-39E314A54514}"/>
                      </a:ext>
                    </a:extLst>
                  </p:cNvPr>
                  <p:cNvSpPr txBox="1"/>
                  <p:nvPr/>
                </p:nvSpPr>
                <p:spPr>
                  <a:xfrm>
                    <a:off x="4874902" y="3631957"/>
                    <a:ext cx="582189" cy="168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mm</a:t>
                    </a:r>
                  </a:p>
                </p:txBody>
              </p:sp>
            </p:grpSp>
            <p:cxnSp>
              <p:nvCxnSpPr>
                <p:cNvPr id="26" name="Connecteur droit 25">
                  <a:extLst>
                    <a:ext uri="{FF2B5EF4-FFF2-40B4-BE49-F238E27FC236}">
                      <a16:creationId xmlns:a16="http://schemas.microsoft.com/office/drawing/2014/main" id="{086340A5-027B-4D40-8B40-4299FFC2A0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79935" y="3165612"/>
                  <a:ext cx="66886" cy="571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B08040-19A4-4477-921C-68E0A7219ADC}"/>
                </a:ext>
              </a:extLst>
            </p:cNvPr>
            <p:cNvSpPr/>
            <p:nvPr/>
          </p:nvSpPr>
          <p:spPr>
            <a:xfrm>
              <a:off x="2850735" y="1826780"/>
              <a:ext cx="3261560" cy="1031152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5" name="Image 64">
            <a:extLst>
              <a:ext uri="{FF2B5EF4-FFF2-40B4-BE49-F238E27FC236}">
                <a16:creationId xmlns:a16="http://schemas.microsoft.com/office/drawing/2014/main" id="{5D42ED92-2921-4A61-AD06-8D3EC1AC04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41" y="1411638"/>
            <a:ext cx="1941095" cy="1091866"/>
          </a:xfrm>
          <a:prstGeom prst="rect">
            <a:avLst/>
          </a:prstGeom>
        </p:spPr>
      </p:pic>
      <p:grpSp>
        <p:nvGrpSpPr>
          <p:cNvPr id="68" name="Groupe 67">
            <a:extLst>
              <a:ext uri="{FF2B5EF4-FFF2-40B4-BE49-F238E27FC236}">
                <a16:creationId xmlns:a16="http://schemas.microsoft.com/office/drawing/2014/main" id="{FFFEC4CB-1E04-4F0A-B15B-DBEB2FD52BDC}"/>
              </a:ext>
            </a:extLst>
          </p:cNvPr>
          <p:cNvGrpSpPr/>
          <p:nvPr/>
        </p:nvGrpSpPr>
        <p:grpSpPr>
          <a:xfrm>
            <a:off x="9147694" y="140880"/>
            <a:ext cx="3030104" cy="2541516"/>
            <a:chOff x="7546032" y="2287158"/>
            <a:chExt cx="4713471" cy="3210563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B3598C67-B970-483B-B865-2A091B96D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46032" y="2460564"/>
              <a:ext cx="2772167" cy="2707321"/>
            </a:xfrm>
            <a:prstGeom prst="rect">
              <a:avLst/>
            </a:prstGeom>
          </p:spPr>
        </p:pic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A1CB56E6-4DCB-448D-9288-B511EF0D9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165463" y="2287158"/>
              <a:ext cx="2094040" cy="3210563"/>
            </a:xfrm>
            <a:prstGeom prst="rect">
              <a:avLst/>
            </a:prstGeom>
          </p:spPr>
        </p:pic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D21B912C-35B0-4581-82E0-668C7B08F74F}"/>
              </a:ext>
            </a:extLst>
          </p:cNvPr>
          <p:cNvGrpSpPr/>
          <p:nvPr/>
        </p:nvGrpSpPr>
        <p:grpSpPr>
          <a:xfrm>
            <a:off x="2328085" y="1779914"/>
            <a:ext cx="7158766" cy="1965819"/>
            <a:chOff x="2328085" y="1779914"/>
            <a:chExt cx="7158766" cy="1965819"/>
          </a:xfrm>
        </p:grpSpPr>
        <p:sp>
          <p:nvSpPr>
            <p:cNvPr id="80" name="Flèche : bas 79">
              <a:extLst>
                <a:ext uri="{FF2B5EF4-FFF2-40B4-BE49-F238E27FC236}">
                  <a16:creationId xmlns:a16="http://schemas.microsoft.com/office/drawing/2014/main" id="{66EF282B-7311-4508-BD45-EEF4E8D92402}"/>
                </a:ext>
              </a:extLst>
            </p:cNvPr>
            <p:cNvSpPr/>
            <p:nvPr/>
          </p:nvSpPr>
          <p:spPr>
            <a:xfrm rot="19317770">
              <a:off x="2547267" y="2584513"/>
              <a:ext cx="173158" cy="41700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Flèche : bas 80">
              <a:extLst>
                <a:ext uri="{FF2B5EF4-FFF2-40B4-BE49-F238E27FC236}">
                  <a16:creationId xmlns:a16="http://schemas.microsoft.com/office/drawing/2014/main" id="{81525652-908C-47F3-AAFD-D04CD797693C}"/>
                </a:ext>
              </a:extLst>
            </p:cNvPr>
            <p:cNvSpPr/>
            <p:nvPr/>
          </p:nvSpPr>
          <p:spPr>
            <a:xfrm rot="2680981">
              <a:off x="8892745" y="2441285"/>
              <a:ext cx="173158" cy="41700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BACB0BF2-AFB7-43DF-80D1-62ACFD0817FF}"/>
                </a:ext>
              </a:extLst>
            </p:cNvPr>
            <p:cNvSpPr txBox="1"/>
            <p:nvPr/>
          </p:nvSpPr>
          <p:spPr>
            <a:xfrm rot="18628246">
              <a:off x="8534119" y="2455647"/>
              <a:ext cx="16284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Bio-inspiration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A48B62F2-BDB1-4F38-BFC6-7B2DD006F28D}"/>
                </a:ext>
              </a:extLst>
            </p:cNvPr>
            <p:cNvSpPr txBox="1"/>
            <p:nvPr/>
          </p:nvSpPr>
          <p:spPr>
            <a:xfrm rot="3013067">
              <a:off x="1652352" y="2793000"/>
              <a:ext cx="16284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Bio-inspiration</a:t>
              </a:r>
            </a:p>
          </p:txBody>
        </p:sp>
      </p:grp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BD5411EB-1A77-4048-A04D-53774A673013}"/>
              </a:ext>
            </a:extLst>
          </p:cNvPr>
          <p:cNvGrpSpPr/>
          <p:nvPr/>
        </p:nvGrpSpPr>
        <p:grpSpPr>
          <a:xfrm>
            <a:off x="704558" y="3782870"/>
            <a:ext cx="10588640" cy="2838092"/>
            <a:chOff x="704558" y="3782870"/>
            <a:chExt cx="10588640" cy="283809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E6B07FD-BA9A-4A8F-9921-569D987A3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591" y="4299540"/>
              <a:ext cx="3075561" cy="2306671"/>
            </a:xfrm>
            <a:prstGeom prst="rect">
              <a:avLst/>
            </a:prstGeom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4E4AC990-B2E9-4448-9493-A48FE4BEA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558" y="4312444"/>
              <a:ext cx="3171242" cy="2308518"/>
            </a:xfrm>
            <a:prstGeom prst="rect">
              <a:avLst/>
            </a:prstGeom>
          </p:spPr>
        </p:pic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6DA23E5A-BAED-4758-A77F-EA1F5AD0850B}"/>
                </a:ext>
              </a:extLst>
            </p:cNvPr>
            <p:cNvGrpSpPr/>
            <p:nvPr/>
          </p:nvGrpSpPr>
          <p:grpSpPr>
            <a:xfrm>
              <a:off x="6050303" y="6131689"/>
              <a:ext cx="1459775" cy="400110"/>
              <a:chOff x="2284979" y="5871343"/>
              <a:chExt cx="1459775" cy="400110"/>
            </a:xfrm>
          </p:grpSpPr>
          <p:cxnSp>
            <p:nvCxnSpPr>
              <p:cNvPr id="59" name="Connecteur droit avec flèche 58">
                <a:extLst>
                  <a:ext uri="{FF2B5EF4-FFF2-40B4-BE49-F238E27FC236}">
                    <a16:creationId xmlns:a16="http://schemas.microsoft.com/office/drawing/2014/main" id="{D7320407-5F59-4039-8338-D57587B69F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0119" y="6156415"/>
                <a:ext cx="274634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avec flèche 59">
                <a:extLst>
                  <a:ext uri="{FF2B5EF4-FFF2-40B4-BE49-F238E27FC236}">
                    <a16:creationId xmlns:a16="http://schemas.microsoft.com/office/drawing/2014/main" id="{CC1E2F9D-7604-40C4-9609-7BEC501FA2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4753" y="5871343"/>
                <a:ext cx="1" cy="28329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CA904F45-F6D5-4FB2-A21A-915A3E38A1F5}"/>
                  </a:ext>
                </a:extLst>
              </p:cNvPr>
              <p:cNvSpPr txBox="1"/>
              <p:nvPr/>
            </p:nvSpPr>
            <p:spPr>
              <a:xfrm>
                <a:off x="2284979" y="5871343"/>
                <a:ext cx="11648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µm</a:t>
                </a:r>
              </a:p>
            </p:txBody>
          </p:sp>
        </p:grpSp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972DB39B-D203-4832-8C50-34251DDBF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7637" y="4299540"/>
              <a:ext cx="3075561" cy="2306671"/>
            </a:xfrm>
            <a:prstGeom prst="rect">
              <a:avLst/>
            </a:prstGeom>
          </p:spPr>
        </p:pic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B2547B62-A2A6-4F07-98A4-2A1B3F61529D}"/>
                </a:ext>
              </a:extLst>
            </p:cNvPr>
            <p:cNvGrpSpPr/>
            <p:nvPr/>
          </p:nvGrpSpPr>
          <p:grpSpPr>
            <a:xfrm>
              <a:off x="2290179" y="6141296"/>
              <a:ext cx="1459775" cy="400110"/>
              <a:chOff x="2284979" y="5871343"/>
              <a:chExt cx="1459775" cy="400110"/>
            </a:xfrm>
          </p:grpSpPr>
          <p:cxnSp>
            <p:nvCxnSpPr>
              <p:cNvPr id="73" name="Connecteur droit avec flèche 72">
                <a:extLst>
                  <a:ext uri="{FF2B5EF4-FFF2-40B4-BE49-F238E27FC236}">
                    <a16:creationId xmlns:a16="http://schemas.microsoft.com/office/drawing/2014/main" id="{8B050AC3-7B1A-441E-8595-4C18510E6C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0119" y="6156415"/>
                <a:ext cx="274634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necteur droit avec flèche 73">
                <a:extLst>
                  <a:ext uri="{FF2B5EF4-FFF2-40B4-BE49-F238E27FC236}">
                    <a16:creationId xmlns:a16="http://schemas.microsoft.com/office/drawing/2014/main" id="{29A8CEBC-0B4B-4CF5-9861-7F05DD8E85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4753" y="5871343"/>
                <a:ext cx="1" cy="28329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B36F14C7-0ED9-4603-9139-9C162BC9A5A0}"/>
                  </a:ext>
                </a:extLst>
              </p:cNvPr>
              <p:cNvSpPr txBox="1"/>
              <p:nvPr/>
            </p:nvSpPr>
            <p:spPr>
              <a:xfrm>
                <a:off x="2284979" y="5871343"/>
                <a:ext cx="11648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µm</a:t>
                </a:r>
              </a:p>
            </p:txBody>
          </p:sp>
        </p:grp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BD497A8F-AB87-4415-9C0A-DFCBB600972F}"/>
                </a:ext>
              </a:extLst>
            </p:cNvPr>
            <p:cNvGrpSpPr/>
            <p:nvPr/>
          </p:nvGrpSpPr>
          <p:grpSpPr>
            <a:xfrm>
              <a:off x="9720448" y="6126129"/>
              <a:ext cx="1459775" cy="400110"/>
              <a:chOff x="2284979" y="5871343"/>
              <a:chExt cx="1459775" cy="400110"/>
            </a:xfrm>
          </p:grpSpPr>
          <p:cxnSp>
            <p:nvCxnSpPr>
              <p:cNvPr id="77" name="Connecteur droit avec flèche 76">
                <a:extLst>
                  <a:ext uri="{FF2B5EF4-FFF2-40B4-BE49-F238E27FC236}">
                    <a16:creationId xmlns:a16="http://schemas.microsoft.com/office/drawing/2014/main" id="{1F9321A2-DC35-4466-B69B-11AC96809C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0119" y="6156415"/>
                <a:ext cx="274634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necteur droit avec flèche 77">
                <a:extLst>
                  <a:ext uri="{FF2B5EF4-FFF2-40B4-BE49-F238E27FC236}">
                    <a16:creationId xmlns:a16="http://schemas.microsoft.com/office/drawing/2014/main" id="{29A273AC-D29C-4C87-BF1B-29910C2096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4753" y="5871343"/>
                <a:ext cx="1" cy="28329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25AB94DF-CCA6-493C-ADF2-7D60F954E22B}"/>
                  </a:ext>
                </a:extLst>
              </p:cNvPr>
              <p:cNvSpPr txBox="1"/>
              <p:nvPr/>
            </p:nvSpPr>
            <p:spPr>
              <a:xfrm>
                <a:off x="2284979" y="5871343"/>
                <a:ext cx="11648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µm</a:t>
                </a:r>
              </a:p>
            </p:txBody>
          </p:sp>
        </p:grpSp>
        <p:sp>
          <p:nvSpPr>
            <p:cNvPr id="84" name="Flèche : bas 83">
              <a:extLst>
                <a:ext uri="{FF2B5EF4-FFF2-40B4-BE49-F238E27FC236}">
                  <a16:creationId xmlns:a16="http://schemas.microsoft.com/office/drawing/2014/main" id="{D2809F2E-0C6E-46BD-BC85-33F0AD916A65}"/>
                </a:ext>
              </a:extLst>
            </p:cNvPr>
            <p:cNvSpPr/>
            <p:nvPr/>
          </p:nvSpPr>
          <p:spPr>
            <a:xfrm rot="2779121">
              <a:off x="3607399" y="3782871"/>
              <a:ext cx="173158" cy="41700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Flèche : bas 84">
              <a:extLst>
                <a:ext uri="{FF2B5EF4-FFF2-40B4-BE49-F238E27FC236}">
                  <a16:creationId xmlns:a16="http://schemas.microsoft.com/office/drawing/2014/main" id="{FC8179D2-9266-4C69-B4F7-3DFD1933A850}"/>
                </a:ext>
              </a:extLst>
            </p:cNvPr>
            <p:cNvSpPr/>
            <p:nvPr/>
          </p:nvSpPr>
          <p:spPr>
            <a:xfrm rot="18473645">
              <a:off x="7698067" y="3743705"/>
              <a:ext cx="173158" cy="41700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Flèche : bas 85">
              <a:extLst>
                <a:ext uri="{FF2B5EF4-FFF2-40B4-BE49-F238E27FC236}">
                  <a16:creationId xmlns:a16="http://schemas.microsoft.com/office/drawing/2014/main" id="{418DB4E7-D019-4F49-888F-0E7515BB615B}"/>
                </a:ext>
              </a:extLst>
            </p:cNvPr>
            <p:cNvSpPr/>
            <p:nvPr/>
          </p:nvSpPr>
          <p:spPr>
            <a:xfrm>
              <a:off x="5707686" y="3782870"/>
              <a:ext cx="173158" cy="41700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6227B005-B8CA-4C8C-AC8B-7EA9C523434E}"/>
                </a:ext>
              </a:extLst>
            </p:cNvPr>
            <p:cNvSpPr txBox="1"/>
            <p:nvPr/>
          </p:nvSpPr>
          <p:spPr>
            <a:xfrm>
              <a:off x="4165799" y="3817560"/>
              <a:ext cx="16284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Moulage en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4769A90-5791-467F-BC92-3E712F3669A8}"/>
                </a:ext>
              </a:extLst>
            </p:cNvPr>
            <p:cNvSpPr txBox="1"/>
            <p:nvPr/>
          </p:nvSpPr>
          <p:spPr>
            <a:xfrm>
              <a:off x="5780894" y="3812381"/>
              <a:ext cx="16284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acier inox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994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507340" y="117360"/>
            <a:ext cx="10514880" cy="86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Surface characterization</a:t>
            </a:r>
            <a:endParaRPr lang="en-US" sz="4400" b="0" strike="noStrike" spc="-1" dirty="0">
              <a:latin typeface="Calibri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8210520" y="3409200"/>
            <a:ext cx="361368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Nanotextured Microarchitecture</a:t>
            </a:r>
            <a:endParaRPr lang="en-US" sz="2000" b="0" strike="noStrike" spc="-1">
              <a:latin typeface="Calibri"/>
            </a:endParaRPr>
          </a:p>
        </p:txBody>
      </p:sp>
      <p:pic>
        <p:nvPicPr>
          <p:cNvPr id="224" name="Image 14"/>
          <p:cNvPicPr/>
          <p:nvPr/>
        </p:nvPicPr>
        <p:blipFill>
          <a:blip r:embed="rId2"/>
          <a:stretch/>
        </p:blipFill>
        <p:spPr>
          <a:xfrm>
            <a:off x="93960" y="1713600"/>
            <a:ext cx="3498840" cy="2769840"/>
          </a:xfrm>
          <a:prstGeom prst="rect">
            <a:avLst/>
          </a:prstGeom>
          <a:ln>
            <a:noFill/>
          </a:ln>
        </p:spPr>
      </p:pic>
      <p:pic>
        <p:nvPicPr>
          <p:cNvPr id="225" name="Image 15"/>
          <p:cNvPicPr/>
          <p:nvPr/>
        </p:nvPicPr>
        <p:blipFill>
          <a:blip r:embed="rId3"/>
          <a:srcRect l="10226" t="18787" r="7986" b="13741"/>
          <a:stretch/>
        </p:blipFill>
        <p:spPr>
          <a:xfrm>
            <a:off x="3579120" y="1713600"/>
            <a:ext cx="3498840" cy="2769840"/>
          </a:xfrm>
          <a:prstGeom prst="rect">
            <a:avLst/>
          </a:prstGeom>
          <a:ln>
            <a:noFill/>
          </a:ln>
        </p:spPr>
      </p:pic>
      <p:pic>
        <p:nvPicPr>
          <p:cNvPr id="226" name="Image 16"/>
          <p:cNvPicPr/>
          <p:nvPr/>
        </p:nvPicPr>
        <p:blipFill>
          <a:blip r:embed="rId4"/>
          <a:stretch/>
        </p:blipFill>
        <p:spPr>
          <a:xfrm>
            <a:off x="6784560" y="1713600"/>
            <a:ext cx="952200" cy="2769840"/>
          </a:xfrm>
          <a:prstGeom prst="rect">
            <a:avLst/>
          </a:prstGeom>
          <a:ln>
            <a:noFill/>
          </a:ln>
        </p:spPr>
      </p:pic>
      <p:pic>
        <p:nvPicPr>
          <p:cNvPr id="227" name="Image 10"/>
          <p:cNvPicPr/>
          <p:nvPr/>
        </p:nvPicPr>
        <p:blipFill>
          <a:blip r:embed="rId5"/>
          <a:srcRect l="16085" t="2070" r="12900" b="47143"/>
          <a:stretch/>
        </p:blipFill>
        <p:spPr>
          <a:xfrm>
            <a:off x="7489800" y="1713600"/>
            <a:ext cx="4394880" cy="2769840"/>
          </a:xfrm>
          <a:prstGeom prst="rect">
            <a:avLst/>
          </a:prstGeom>
          <a:ln>
            <a:noFill/>
          </a:ln>
        </p:spPr>
      </p:pic>
      <p:pic>
        <p:nvPicPr>
          <p:cNvPr id="228" name="Image 26"/>
          <p:cNvPicPr/>
          <p:nvPr/>
        </p:nvPicPr>
        <p:blipFill>
          <a:blip r:embed="rId5"/>
          <a:srcRect r="92694" b="72639"/>
          <a:stretch/>
        </p:blipFill>
        <p:spPr>
          <a:xfrm>
            <a:off x="11595240" y="1718280"/>
            <a:ext cx="579600" cy="2763000"/>
          </a:xfrm>
          <a:prstGeom prst="rect">
            <a:avLst/>
          </a:prstGeom>
          <a:ln>
            <a:noFill/>
          </a:ln>
        </p:spPr>
      </p:pic>
      <p:pic>
        <p:nvPicPr>
          <p:cNvPr id="229" name="Image 18"/>
          <p:cNvPicPr/>
          <p:nvPr/>
        </p:nvPicPr>
        <p:blipFill>
          <a:blip r:embed="rId6"/>
          <a:stretch/>
        </p:blipFill>
        <p:spPr>
          <a:xfrm>
            <a:off x="4119120" y="3960720"/>
            <a:ext cx="2459160" cy="1843200"/>
          </a:xfrm>
          <a:prstGeom prst="rect">
            <a:avLst/>
          </a:prstGeom>
          <a:ln>
            <a:noFill/>
          </a:ln>
        </p:spPr>
      </p:pic>
      <p:pic>
        <p:nvPicPr>
          <p:cNvPr id="230" name="Image 20"/>
          <p:cNvPicPr/>
          <p:nvPr/>
        </p:nvPicPr>
        <p:blipFill>
          <a:blip r:embed="rId7"/>
          <a:stretch/>
        </p:blipFill>
        <p:spPr>
          <a:xfrm>
            <a:off x="8788320" y="3926880"/>
            <a:ext cx="2459160" cy="1844280"/>
          </a:xfrm>
          <a:prstGeom prst="rect">
            <a:avLst/>
          </a:prstGeom>
          <a:ln>
            <a:noFill/>
          </a:ln>
        </p:spPr>
      </p:pic>
      <p:sp>
        <p:nvSpPr>
          <p:cNvPr id="231" name="CustomShape 4"/>
          <p:cNvSpPr/>
          <p:nvPr/>
        </p:nvSpPr>
        <p:spPr>
          <a:xfrm>
            <a:off x="2115000" y="4703760"/>
            <a:ext cx="104508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3D printing</a:t>
            </a:r>
            <a:endParaRPr lang="en-US" sz="1400" b="0" strike="noStrike" spc="-1">
              <a:latin typeface="Calibri"/>
            </a:endParaRPr>
          </a:p>
        </p:txBody>
      </p:sp>
      <p:sp>
        <p:nvSpPr>
          <p:cNvPr id="232" name="CustomShape 5"/>
          <p:cNvSpPr/>
          <p:nvPr/>
        </p:nvSpPr>
        <p:spPr>
          <a:xfrm>
            <a:off x="6784560" y="5226840"/>
            <a:ext cx="1856520" cy="307440"/>
          </a:xfrm>
          <a:prstGeom prst="rightArrow">
            <a:avLst>
              <a:gd name="adj1" fmla="val 50000"/>
              <a:gd name="adj2" fmla="val 81093"/>
            </a:avLst>
          </a:prstGeom>
          <a:solidFill>
            <a:schemeClr val="tx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3" name="CustomShape 6"/>
          <p:cNvSpPr/>
          <p:nvPr/>
        </p:nvSpPr>
        <p:spPr>
          <a:xfrm>
            <a:off x="7193880" y="4703760"/>
            <a:ext cx="104508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Metal casting</a:t>
            </a:r>
            <a:endParaRPr lang="en-US" sz="1400" b="0" strike="noStrike" spc="-1">
              <a:latin typeface="Calibri"/>
            </a:endParaRPr>
          </a:p>
        </p:txBody>
      </p:sp>
      <p:sp>
        <p:nvSpPr>
          <p:cNvPr id="234" name="CustomShape 7"/>
          <p:cNvSpPr/>
          <p:nvPr/>
        </p:nvSpPr>
        <p:spPr>
          <a:xfrm>
            <a:off x="870120" y="1850040"/>
            <a:ext cx="195552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Computer Aided Design</a:t>
            </a:r>
            <a:endParaRPr lang="en-US" sz="1800" b="0" strike="noStrike" spc="-1">
              <a:latin typeface="Calibri"/>
            </a:endParaRPr>
          </a:p>
        </p:txBody>
      </p:sp>
      <p:sp>
        <p:nvSpPr>
          <p:cNvPr id="235" name="CustomShape 8"/>
          <p:cNvSpPr/>
          <p:nvPr/>
        </p:nvSpPr>
        <p:spPr>
          <a:xfrm rot="5400000">
            <a:off x="2206080" y="3672720"/>
            <a:ext cx="981720" cy="2741040"/>
          </a:xfrm>
          <a:prstGeom prst="bentUpArrow">
            <a:avLst>
              <a:gd name="adj1" fmla="val 15951"/>
              <a:gd name="adj2" fmla="val 15305"/>
              <a:gd name="adj3" fmla="val 25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36" name="CustomShape 9"/>
          <p:cNvSpPr/>
          <p:nvPr/>
        </p:nvSpPr>
        <p:spPr>
          <a:xfrm>
            <a:off x="277920" y="5879880"/>
            <a:ext cx="4219560" cy="794880"/>
          </a:xfrm>
          <a:custGeom>
            <a:avLst/>
            <a:gdLst/>
            <a:ahLst/>
            <a:cxnLst/>
            <a:rect l="l" t="t" r="r" b="b"/>
            <a:pathLst>
              <a:path w="4220318" h="795519">
                <a:moveTo>
                  <a:pt x="0" y="0"/>
                </a:moveTo>
                <a:lnTo>
                  <a:pt x="3822559" y="0"/>
                </a:lnTo>
                <a:lnTo>
                  <a:pt x="4220318" y="397760"/>
                </a:lnTo>
                <a:lnTo>
                  <a:pt x="3822559" y="795519"/>
                </a:lnTo>
                <a:lnTo>
                  <a:pt x="0" y="795519"/>
                </a:lnTo>
                <a:lnTo>
                  <a:pt x="397760" y="39776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49640" tIns="17280" rIns="415080" bIns="1728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456"/>
              </a:spcAft>
              <a:tabLst>
                <a:tab pos="0" algn="l"/>
              </a:tabLst>
            </a:pPr>
            <a:r>
              <a:rPr lang="en-US" sz="1300" b="0" strike="noStrike" spc="-1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13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Can I quantify the detail loss ? </a:t>
            </a:r>
            <a:endParaRPr lang="en-US" sz="1300" b="0" strike="noStrike" spc="-1">
              <a:latin typeface="Calibri"/>
            </a:endParaRPr>
          </a:p>
        </p:txBody>
      </p:sp>
      <p:sp>
        <p:nvSpPr>
          <p:cNvPr id="237" name="CustomShape 10"/>
          <p:cNvSpPr/>
          <p:nvPr/>
        </p:nvSpPr>
        <p:spPr>
          <a:xfrm>
            <a:off x="7857720" y="5881680"/>
            <a:ext cx="4219560" cy="794880"/>
          </a:xfrm>
          <a:custGeom>
            <a:avLst/>
            <a:gdLst/>
            <a:ahLst/>
            <a:cxnLst/>
            <a:rect l="l" t="t" r="r" b="b"/>
            <a:pathLst>
              <a:path w="4220318" h="795519">
                <a:moveTo>
                  <a:pt x="0" y="0"/>
                </a:moveTo>
                <a:lnTo>
                  <a:pt x="3822559" y="0"/>
                </a:lnTo>
                <a:lnTo>
                  <a:pt x="4220318" y="397760"/>
                </a:lnTo>
                <a:lnTo>
                  <a:pt x="3822559" y="795519"/>
                </a:lnTo>
                <a:lnTo>
                  <a:pt x="0" y="795519"/>
                </a:lnTo>
                <a:lnTo>
                  <a:pt x="397760" y="39776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49640" tIns="17280" rIns="415080" bIns="17280" anchor="ctr">
            <a:noAutofit/>
          </a:bodyPr>
          <a:lstStyle/>
          <a:p>
            <a:pPr marL="285840" indent="-285120">
              <a:lnSpc>
                <a:spcPct val="90000"/>
              </a:lnSpc>
              <a:spcAft>
                <a:spcPts val="456"/>
              </a:spcAft>
              <a:buClr>
                <a:srgbClr val="000000"/>
              </a:buClr>
              <a:buFont typeface="Arial"/>
              <a:buChar char="•"/>
            </a:pPr>
            <a:r>
              <a:rPr lang="en-US" sz="13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Optical Microscope</a:t>
            </a:r>
            <a:endParaRPr lang="en-US" sz="1300" b="0" strike="noStrike" spc="-1">
              <a:latin typeface="Calibri"/>
            </a:endParaRPr>
          </a:p>
          <a:p>
            <a:pPr marL="285840" indent="-285120">
              <a:lnSpc>
                <a:spcPct val="90000"/>
              </a:lnSpc>
              <a:spcAft>
                <a:spcPts val="456"/>
              </a:spcAft>
              <a:buClr>
                <a:srgbClr val="000000"/>
              </a:buClr>
              <a:buFont typeface="Arial"/>
              <a:buChar char="•"/>
            </a:pPr>
            <a:r>
              <a:rPr lang="en-US" sz="13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Profilometer</a:t>
            </a:r>
            <a:endParaRPr lang="en-US" sz="1300" b="0" strike="noStrike" spc="-1">
              <a:latin typeface="Calibri"/>
            </a:endParaRPr>
          </a:p>
        </p:txBody>
      </p:sp>
      <p:sp>
        <p:nvSpPr>
          <p:cNvPr id="238" name="CustomShape 11"/>
          <p:cNvSpPr/>
          <p:nvPr/>
        </p:nvSpPr>
        <p:spPr>
          <a:xfrm>
            <a:off x="4067640" y="5879880"/>
            <a:ext cx="4219560" cy="794880"/>
          </a:xfrm>
          <a:custGeom>
            <a:avLst/>
            <a:gdLst/>
            <a:ahLst/>
            <a:cxnLst/>
            <a:rect l="l" t="t" r="r" b="b"/>
            <a:pathLst>
              <a:path w="4220318" h="795519">
                <a:moveTo>
                  <a:pt x="0" y="0"/>
                </a:moveTo>
                <a:lnTo>
                  <a:pt x="3822559" y="0"/>
                </a:lnTo>
                <a:lnTo>
                  <a:pt x="4220318" y="397760"/>
                </a:lnTo>
                <a:lnTo>
                  <a:pt x="3822559" y="795519"/>
                </a:lnTo>
                <a:lnTo>
                  <a:pt x="0" y="795519"/>
                </a:lnTo>
                <a:lnTo>
                  <a:pt x="397760" y="39776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49640" tIns="17280" rIns="415080" bIns="17280" anchor="ctr">
            <a:noAutofit/>
          </a:bodyPr>
          <a:lstStyle/>
          <a:p>
            <a:pPr marL="285840" indent="-285120">
              <a:lnSpc>
                <a:spcPct val="90000"/>
              </a:lnSpc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Sa : Arithmetic mean height </a:t>
            </a:r>
            <a:endParaRPr lang="en-US" sz="1200" b="0" strike="noStrike" spc="-1">
              <a:latin typeface="Calibri"/>
            </a:endParaRPr>
          </a:p>
          <a:p>
            <a:pPr marL="285840" indent="-285120">
              <a:lnSpc>
                <a:spcPct val="90000"/>
              </a:lnSpc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Sz : Maximum height</a:t>
            </a:r>
            <a:endParaRPr lang="en-US" sz="1200" b="0" strike="noStrike" spc="-1">
              <a:latin typeface="Calibri"/>
            </a:endParaRPr>
          </a:p>
          <a:p>
            <a:pPr marL="285840" indent="-285120">
              <a:lnSpc>
                <a:spcPct val="90000"/>
              </a:lnSpc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Sq : Quadratic mean height (Standard deviation)</a:t>
            </a:r>
            <a:endParaRPr lang="en-US" sz="1200" b="0" strike="noStrike" spc="-1">
              <a:latin typeface="Calibri"/>
            </a:endParaRPr>
          </a:p>
        </p:txBody>
      </p:sp>
      <p:sp>
        <p:nvSpPr>
          <p:cNvPr id="239" name="CustomShape 12"/>
          <p:cNvSpPr/>
          <p:nvPr/>
        </p:nvSpPr>
        <p:spPr>
          <a:xfrm>
            <a:off x="9432000" y="6492960"/>
            <a:ext cx="2742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E8D3ABF3-3879-4AE4-B156-38F665FEA240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9</a:t>
            </a:fld>
            <a:endParaRPr lang="en-US" sz="1200" b="0" strike="noStrike" spc="-1"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5DC2D-511A-44BB-B3B5-EFCEDA6E9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951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Caractériser les propriétés des surfaces</a:t>
            </a:r>
          </a:p>
        </p:txBody>
      </p:sp>
      <p:sp>
        <p:nvSpPr>
          <p:cNvPr id="30" name="Espace réservé du numéro de diapositive 29">
            <a:extLst>
              <a:ext uri="{FF2B5EF4-FFF2-40B4-BE49-F238E27FC236}">
                <a16:creationId xmlns:a16="http://schemas.microsoft.com/office/drawing/2014/main" id="{5993C133-62C3-49EA-AB5F-A2EC1F89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E6A-E3D9-49AE-B716-216237F3EB09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B503578-3B6E-40B4-999E-6177B455D3C8}"/>
              </a:ext>
            </a:extLst>
          </p:cNvPr>
          <p:cNvGrpSpPr/>
          <p:nvPr/>
        </p:nvGrpSpPr>
        <p:grpSpPr>
          <a:xfrm>
            <a:off x="4845377" y="1232357"/>
            <a:ext cx="2874762" cy="5337458"/>
            <a:chOff x="4345793" y="1108514"/>
            <a:chExt cx="2874762" cy="5337458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9E29D53E-0E19-46A4-A6AC-0195C9AF54F1}"/>
                </a:ext>
              </a:extLst>
            </p:cNvPr>
            <p:cNvGrpSpPr/>
            <p:nvPr/>
          </p:nvGrpSpPr>
          <p:grpSpPr>
            <a:xfrm>
              <a:off x="4345793" y="1771210"/>
              <a:ext cx="2874762" cy="4674762"/>
              <a:chOff x="4306109" y="1681758"/>
              <a:chExt cx="2874762" cy="4674762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71FEFDA-AF9D-4F85-AF98-0979C0DD6471}"/>
                  </a:ext>
                </a:extLst>
              </p:cNvPr>
              <p:cNvSpPr txBox="1"/>
              <p:nvPr/>
            </p:nvSpPr>
            <p:spPr>
              <a:xfrm>
                <a:off x="4306109" y="1681758"/>
                <a:ext cx="2874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Moyenne arithmétique des hauteurs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E5648140-144B-4D6E-AF7E-C4E24D655992}"/>
                  </a:ext>
                </a:extLst>
              </p:cNvPr>
              <p:cNvSpPr txBox="1"/>
              <p:nvPr/>
            </p:nvSpPr>
            <p:spPr>
              <a:xfrm>
                <a:off x="4306109" y="2664102"/>
                <a:ext cx="2874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Moyenne arithmétique quadratique des hauteurs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4336455-D5F6-4D32-B479-5827E9049380}"/>
                  </a:ext>
                </a:extLst>
              </p:cNvPr>
              <p:cNvSpPr txBox="1"/>
              <p:nvPr/>
            </p:nvSpPr>
            <p:spPr>
              <a:xfrm>
                <a:off x="4306110" y="3686034"/>
                <a:ext cx="28747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Longueur maximale 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D76B2916-8DD0-4094-83AD-395CFC0AD6F1}"/>
                  </a:ext>
                </a:extLst>
              </p:cNvPr>
              <p:cNvSpPr txBox="1"/>
              <p:nvPr/>
            </p:nvSpPr>
            <p:spPr>
              <a:xfrm>
                <a:off x="4306110" y="4376950"/>
                <a:ext cx="287476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Dissymétrie de la distribution par rapport au plan moyen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A4DF37CF-1B57-46D3-A94D-9C4A1A2DC00A}"/>
                  </a:ext>
                </a:extLst>
              </p:cNvPr>
              <p:cNvSpPr txBox="1"/>
              <p:nvPr/>
            </p:nvSpPr>
            <p:spPr>
              <a:xfrm>
                <a:off x="4306110" y="5710189"/>
                <a:ext cx="2874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Aplatissement du profil de rugosité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08C32A69-901E-49D7-ACBC-EA6847195363}"/>
                </a:ext>
              </a:extLst>
            </p:cNvPr>
            <p:cNvSpPr txBox="1"/>
            <p:nvPr/>
          </p:nvSpPr>
          <p:spPr>
            <a:xfrm>
              <a:off x="4977887" y="1108514"/>
              <a:ext cx="1415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u="sng">
                  <a:latin typeface="Times New Roman" panose="02020603050405020304" pitchFamily="18" charset="0"/>
                  <a:cs typeface="Times New Roman" panose="02020603050405020304" pitchFamily="18" charset="0"/>
                </a:rPr>
                <a:t>Signification</a:t>
              </a:r>
              <a:endParaRPr lang="en-US" b="1" i="1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71980F4-7525-4D04-A559-612F706B56D6}"/>
              </a:ext>
            </a:extLst>
          </p:cNvPr>
          <p:cNvGrpSpPr/>
          <p:nvPr/>
        </p:nvGrpSpPr>
        <p:grpSpPr>
          <a:xfrm>
            <a:off x="334430" y="1232357"/>
            <a:ext cx="3651026" cy="5488483"/>
            <a:chOff x="227426" y="1122747"/>
            <a:chExt cx="3651026" cy="5488483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5E8092D9-6A74-4633-8AC9-176F6E3AFF56}"/>
                </a:ext>
              </a:extLst>
            </p:cNvPr>
            <p:cNvGrpSpPr/>
            <p:nvPr/>
          </p:nvGrpSpPr>
          <p:grpSpPr>
            <a:xfrm>
              <a:off x="227426" y="1594819"/>
              <a:ext cx="3651026" cy="5016411"/>
              <a:chOff x="6561310" y="1046738"/>
              <a:chExt cx="3651026" cy="501641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F82C68CF-7F0C-4A88-B267-4CA3214D63E0}"/>
                      </a:ext>
                    </a:extLst>
                  </p:cNvPr>
                  <p:cNvSpPr/>
                  <p:nvPr/>
                </p:nvSpPr>
                <p:spPr>
                  <a:xfrm>
                    <a:off x="6561310" y="1046738"/>
                    <a:ext cx="2874761" cy="94987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𝑆𝑎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nary>
                            <m:naryPr>
                              <m:chr m:val="∬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&amp;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𝑑𝑦</m:t>
                                  </m:r>
                                </m:e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&amp;</m:t>
                                  </m:r>
                                </m:e>
                              </m:eqArr>
                            </m:e>
                          </m:nary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F82C68CF-7F0C-4A88-B267-4CA3214D63E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61310" y="1046738"/>
                    <a:ext cx="2874761" cy="949875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8606F54-0868-4C36-9162-5B2DB6F17942}"/>
                      </a:ext>
                    </a:extLst>
                  </p:cNvPr>
                  <p:cNvSpPr/>
                  <p:nvPr/>
                </p:nvSpPr>
                <p:spPr>
                  <a:xfrm>
                    <a:off x="6561310" y="3373096"/>
                    <a:ext cx="336220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𝑆𝑧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func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 #</m:t>
                              </m:r>
                            </m:e>
                          </m:eqArr>
                        </m:oMath>
                      </m:oMathPara>
                    </a14:m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8606F54-0868-4C36-9162-5B2DB6F1794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61310" y="3373096"/>
                    <a:ext cx="3362202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193D5EF-7C11-4357-B4BF-8F939278315D}"/>
                      </a:ext>
                    </a:extLst>
                  </p:cNvPr>
                  <p:cNvSpPr/>
                  <p:nvPr/>
                </p:nvSpPr>
                <p:spPr>
                  <a:xfrm>
                    <a:off x="6561310" y="2044805"/>
                    <a:ext cx="3077124" cy="116993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𝑆𝑞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den>
                                  </m:f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nary>
                                    <m:naryPr>
                                      <m:chr m:val="∬"/>
                                      <m:limLoc m:val="undOvr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  <m:sup/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  <m:r>
                                                    <a:rPr lang="en-US" i="0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𝑦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𝑑𝑥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𝑑𝑦</m:t>
                                      </m:r>
                                    </m:e>
                                  </m:nary>
                                </m:e>
                              </m:d>
                            </m:e>
                          </m:rad>
                        </m:oMath>
                      </m:oMathPara>
                    </a14:m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193D5EF-7C11-4357-B4BF-8F939278315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61310" y="2044805"/>
                    <a:ext cx="3077124" cy="1169936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BB21D4B7-73FC-44DA-8A5B-C0C91CE48E51}"/>
                      </a:ext>
                    </a:extLst>
                  </p:cNvPr>
                  <p:cNvSpPr/>
                  <p:nvPr/>
                </p:nvSpPr>
                <p:spPr>
                  <a:xfrm>
                    <a:off x="6565184" y="3917647"/>
                    <a:ext cx="3647152" cy="98514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𝑆𝑠𝑘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nary>
                                <m:naryPr>
                                  <m:chr m:val="∬"/>
                                  <m:limLoc m:val="undOvr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  <m:sup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p>
                                          <m:r>
                                            <a:rPr lang="en-US" i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𝑑𝑦</m:t>
                                  </m:r>
                                </m:e>
                              </m:nary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BB21D4B7-73FC-44DA-8A5B-C0C91CE48E5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65184" y="3917647"/>
                    <a:ext cx="3647152" cy="98514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BA4B9518-7AEC-4636-880E-4FE6984F4831}"/>
                      </a:ext>
                    </a:extLst>
                  </p:cNvPr>
                  <p:cNvSpPr/>
                  <p:nvPr/>
                </p:nvSpPr>
                <p:spPr>
                  <a:xfrm>
                    <a:off x="6561310" y="5078008"/>
                    <a:ext cx="3620607" cy="98514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𝑆𝑘𝑢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nary>
                                <m:naryPr>
                                  <m:chr m:val="∬"/>
                                  <m:limLoc m:val="undOvr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  <m:sup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p>
                                          <m:r>
                                            <a:rPr lang="en-US" i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𝑑𝑦</m:t>
                                  </m:r>
                                </m:e>
                              </m:nary>
                            </m:e>
                          </m:d>
                        </m:oMath>
                      </m:oMathPara>
                    </a14:m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BA4B9518-7AEC-4636-880E-4FE6984F483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61310" y="5078008"/>
                    <a:ext cx="3620607" cy="985141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35864A75-1273-45DF-A3D8-4FA854206AA9}"/>
                </a:ext>
              </a:extLst>
            </p:cNvPr>
            <p:cNvSpPr txBox="1"/>
            <p:nvPr/>
          </p:nvSpPr>
          <p:spPr>
            <a:xfrm>
              <a:off x="798059" y="1122747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u="sng"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Paramètres de rugosité</a:t>
              </a:r>
              <a:endParaRPr lang="en-US" b="1" i="1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EC625D28-FFCC-4DE1-A9D8-DCE500AB4F09}"/>
              </a:ext>
            </a:extLst>
          </p:cNvPr>
          <p:cNvGrpSpPr/>
          <p:nvPr/>
        </p:nvGrpSpPr>
        <p:grpSpPr>
          <a:xfrm>
            <a:off x="8120677" y="1227553"/>
            <a:ext cx="3516849" cy="5311127"/>
            <a:chOff x="8120677" y="1227553"/>
            <a:chExt cx="3516849" cy="5311127"/>
          </a:xfrm>
        </p:grpSpPr>
        <p:sp>
          <p:nvSpPr>
            <p:cNvPr id="45" name="Accolade fermante 44">
              <a:extLst>
                <a:ext uri="{FF2B5EF4-FFF2-40B4-BE49-F238E27FC236}">
                  <a16:creationId xmlns:a16="http://schemas.microsoft.com/office/drawing/2014/main" id="{AE0E3DA6-6680-4EB6-8B77-2F152CEF959C}"/>
                </a:ext>
              </a:extLst>
            </p:cNvPr>
            <p:cNvSpPr/>
            <p:nvPr/>
          </p:nvSpPr>
          <p:spPr>
            <a:xfrm>
              <a:off x="8120677" y="1925017"/>
              <a:ext cx="126460" cy="1525487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1FAD0DE-8133-4DFA-9E88-575AB679202A}"/>
                </a:ext>
              </a:extLst>
            </p:cNvPr>
            <p:cNvSpPr txBox="1"/>
            <p:nvPr/>
          </p:nvSpPr>
          <p:spPr>
            <a:xfrm>
              <a:off x="9708201" y="2136497"/>
              <a:ext cx="191634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/>
                <a:t>≈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9A56CCFA-2054-4BB7-AFE6-37DC56B446A6}"/>
                </a:ext>
              </a:extLst>
            </p:cNvPr>
            <p:cNvSpPr txBox="1"/>
            <p:nvPr/>
          </p:nvSpPr>
          <p:spPr>
            <a:xfrm>
              <a:off x="9569573" y="1227553"/>
              <a:ext cx="1872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Polymer</a:t>
              </a:r>
              <a:r>
                <a:rPr lang="fr-FR" b="1" i="1" u="sng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 Métal </a:t>
              </a:r>
              <a:endParaRPr lang="en-US" b="1" i="1" u="sng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0517DB25-E845-4204-93B9-0B914714B7B7}"/>
                </a:ext>
              </a:extLst>
            </p:cNvPr>
            <p:cNvSpPr txBox="1"/>
            <p:nvPr/>
          </p:nvSpPr>
          <p:spPr>
            <a:xfrm rot="2490935">
              <a:off x="9721177" y="3711650"/>
              <a:ext cx="191634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/>
                <a:t>↑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A04A5EA6-E47C-4715-94B2-7A51BE012488}"/>
                </a:ext>
              </a:extLst>
            </p:cNvPr>
            <p:cNvSpPr txBox="1"/>
            <p:nvPr/>
          </p:nvSpPr>
          <p:spPr>
            <a:xfrm rot="2364993">
              <a:off x="9698098" y="4766135"/>
              <a:ext cx="191634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/>
                <a:t>↑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BD4E34A1-F600-4166-8E89-D6F25C55BC3A}"/>
                </a:ext>
              </a:extLst>
            </p:cNvPr>
            <p:cNvSpPr txBox="1"/>
            <p:nvPr/>
          </p:nvSpPr>
          <p:spPr>
            <a:xfrm>
              <a:off x="9708202" y="5430684"/>
              <a:ext cx="191634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/>
                <a:t>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504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461160" y="459360"/>
            <a:ext cx="10514880" cy="86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Hydrophobic behavior of the casted coupons</a:t>
            </a:r>
            <a:endParaRPr lang="en-US" sz="4400" b="0" strike="noStrike" spc="-1">
              <a:latin typeface="Calibri"/>
            </a:endParaRPr>
          </a:p>
        </p:txBody>
      </p:sp>
      <p:pic>
        <p:nvPicPr>
          <p:cNvPr id="242" name="Image 4"/>
          <p:cNvPicPr/>
          <p:nvPr/>
        </p:nvPicPr>
        <p:blipFill>
          <a:blip r:embed="rId3"/>
          <a:srcRect l="13534" t="35301" r="12063" b="35377"/>
          <a:stretch/>
        </p:blipFill>
        <p:spPr>
          <a:xfrm>
            <a:off x="785880" y="1529640"/>
            <a:ext cx="5636160" cy="2959560"/>
          </a:xfrm>
          <a:prstGeom prst="rect">
            <a:avLst/>
          </a:prstGeom>
          <a:ln>
            <a:noFill/>
          </a:ln>
        </p:spPr>
      </p:pic>
      <p:pic>
        <p:nvPicPr>
          <p:cNvPr id="243" name="Image 5"/>
          <p:cNvPicPr/>
          <p:nvPr/>
        </p:nvPicPr>
        <p:blipFill>
          <a:blip r:embed="rId4"/>
          <a:stretch/>
        </p:blipFill>
        <p:spPr>
          <a:xfrm>
            <a:off x="6633360" y="1541880"/>
            <a:ext cx="4719600" cy="2962440"/>
          </a:xfrm>
          <a:prstGeom prst="rect">
            <a:avLst/>
          </a:prstGeom>
          <a:ln>
            <a:noFill/>
          </a:ln>
        </p:spPr>
      </p:pic>
      <p:grpSp>
        <p:nvGrpSpPr>
          <p:cNvPr id="244" name="Group 3"/>
          <p:cNvGrpSpPr/>
          <p:nvPr/>
        </p:nvGrpSpPr>
        <p:grpSpPr>
          <a:xfrm>
            <a:off x="994320" y="2293920"/>
            <a:ext cx="4293360" cy="3886560"/>
            <a:chOff x="994320" y="2293920"/>
            <a:chExt cx="4293360" cy="3886560"/>
          </a:xfrm>
        </p:grpSpPr>
        <p:grpSp>
          <p:nvGrpSpPr>
            <p:cNvPr id="245" name="Group 4"/>
            <p:cNvGrpSpPr/>
            <p:nvPr/>
          </p:nvGrpSpPr>
          <p:grpSpPr>
            <a:xfrm>
              <a:off x="994320" y="2293920"/>
              <a:ext cx="4293360" cy="3886560"/>
              <a:chOff x="994320" y="2293920"/>
              <a:chExt cx="4293360" cy="3886560"/>
            </a:xfrm>
          </p:grpSpPr>
          <p:grpSp>
            <p:nvGrpSpPr>
              <p:cNvPr id="246" name="Group 5"/>
              <p:cNvGrpSpPr/>
              <p:nvPr/>
            </p:nvGrpSpPr>
            <p:grpSpPr>
              <a:xfrm>
                <a:off x="994320" y="2293920"/>
                <a:ext cx="4293360" cy="2277000"/>
                <a:chOff x="994320" y="2293920"/>
                <a:chExt cx="4293360" cy="2277000"/>
              </a:xfrm>
            </p:grpSpPr>
            <p:sp>
              <p:nvSpPr>
                <p:cNvPr id="247" name="Line 6"/>
                <p:cNvSpPr/>
                <p:nvPr/>
              </p:nvSpPr>
              <p:spPr>
                <a:xfrm flipV="1">
                  <a:off x="994320" y="2485800"/>
                  <a:ext cx="2002680" cy="2085120"/>
                </a:xfrm>
                <a:prstGeom prst="line">
                  <a:avLst/>
                </a:prstGeom>
                <a:ln w="3816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248" name="Line 7"/>
                <p:cNvSpPr/>
                <p:nvPr/>
              </p:nvSpPr>
              <p:spPr>
                <a:xfrm>
                  <a:off x="3600000" y="2485440"/>
                  <a:ext cx="1687680" cy="2085480"/>
                </a:xfrm>
                <a:prstGeom prst="line">
                  <a:avLst/>
                </a:prstGeom>
                <a:ln w="3816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249" name="CustomShape 8"/>
                <p:cNvSpPr/>
                <p:nvPr/>
              </p:nvSpPr>
              <p:spPr>
                <a:xfrm>
                  <a:off x="2997000" y="2293920"/>
                  <a:ext cx="602640" cy="383400"/>
                </a:xfrm>
                <a:prstGeom prst="rect">
                  <a:avLst/>
                </a:prstGeom>
                <a:noFill/>
                <a:ln w="3816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</p:grpSp>
          <p:pic>
            <p:nvPicPr>
              <p:cNvPr id="250" name="Image 6" descr="Une image contenant extérieur&#10;&#10;Description générée automatiquement"/>
              <p:cNvPicPr/>
              <p:nvPr/>
            </p:nvPicPr>
            <p:blipFill>
              <a:blip r:embed="rId5"/>
              <a:stretch/>
            </p:blipFill>
            <p:spPr>
              <a:xfrm>
                <a:off x="995040" y="2961360"/>
                <a:ext cx="4292640" cy="3219120"/>
              </a:xfrm>
              <a:prstGeom prst="rect">
                <a:avLst/>
              </a:prstGeom>
              <a:ln w="38160">
                <a:solidFill>
                  <a:srgbClr val="FF0000"/>
                </a:solidFill>
                <a:round/>
              </a:ln>
            </p:spPr>
          </p:pic>
        </p:grpSp>
        <p:grpSp>
          <p:nvGrpSpPr>
            <p:cNvPr id="251" name="Group 9"/>
            <p:cNvGrpSpPr/>
            <p:nvPr/>
          </p:nvGrpSpPr>
          <p:grpSpPr>
            <a:xfrm>
              <a:off x="4169880" y="5511600"/>
              <a:ext cx="955080" cy="461520"/>
              <a:chOff x="4169880" y="5511600"/>
              <a:chExt cx="955080" cy="461520"/>
            </a:xfrm>
          </p:grpSpPr>
          <p:sp>
            <p:nvSpPr>
              <p:cNvPr id="252" name="Line 10"/>
              <p:cNvSpPr/>
              <p:nvPr/>
            </p:nvSpPr>
            <p:spPr>
              <a:xfrm>
                <a:off x="4680360" y="5973120"/>
                <a:ext cx="444600" cy="0"/>
              </a:xfrm>
              <a:prstGeom prst="line">
                <a:avLst/>
              </a:prstGeom>
              <a:ln w="5724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53" name="CustomShape 11"/>
              <p:cNvSpPr/>
              <p:nvPr/>
            </p:nvSpPr>
            <p:spPr>
              <a:xfrm>
                <a:off x="4169880" y="5511600"/>
                <a:ext cx="954720" cy="36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fr-FR"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rPr>
                  <a:t>250 um</a:t>
                </a:r>
                <a:endParaRPr lang="en-US" sz="1800" b="0" strike="noStrike" spc="-1">
                  <a:latin typeface="Calibri"/>
                </a:endParaRPr>
              </a:p>
            </p:txBody>
          </p:sp>
        </p:grpSp>
      </p:grpSp>
      <p:grpSp>
        <p:nvGrpSpPr>
          <p:cNvPr id="254" name="Group 12"/>
          <p:cNvGrpSpPr/>
          <p:nvPr/>
        </p:nvGrpSpPr>
        <p:grpSpPr>
          <a:xfrm>
            <a:off x="3251160" y="1413360"/>
            <a:ext cx="8018640" cy="3219840"/>
            <a:chOff x="3251160" y="1413360"/>
            <a:chExt cx="8018640" cy="3219840"/>
          </a:xfrm>
        </p:grpSpPr>
        <p:grpSp>
          <p:nvGrpSpPr>
            <p:cNvPr id="255" name="Group 13"/>
            <p:cNvGrpSpPr/>
            <p:nvPr/>
          </p:nvGrpSpPr>
          <p:grpSpPr>
            <a:xfrm>
              <a:off x="3251160" y="1413360"/>
              <a:ext cx="8018640" cy="3219840"/>
              <a:chOff x="3251160" y="1413360"/>
              <a:chExt cx="8018640" cy="3219840"/>
            </a:xfrm>
          </p:grpSpPr>
          <p:grpSp>
            <p:nvGrpSpPr>
              <p:cNvPr id="256" name="Group 14"/>
              <p:cNvGrpSpPr/>
              <p:nvPr/>
            </p:nvGrpSpPr>
            <p:grpSpPr>
              <a:xfrm>
                <a:off x="3251160" y="1413360"/>
                <a:ext cx="5872320" cy="3219840"/>
                <a:chOff x="3251160" y="1413360"/>
                <a:chExt cx="5872320" cy="3219840"/>
              </a:xfrm>
            </p:grpSpPr>
            <p:sp>
              <p:nvSpPr>
                <p:cNvPr id="257" name="CustomShape 15"/>
                <p:cNvSpPr/>
                <p:nvPr/>
              </p:nvSpPr>
              <p:spPr>
                <a:xfrm>
                  <a:off x="3251160" y="3174120"/>
                  <a:ext cx="1005120" cy="1087920"/>
                </a:xfrm>
                <a:prstGeom prst="rect">
                  <a:avLst/>
                </a:prstGeom>
                <a:noFill/>
                <a:ln w="3816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258" name="Line 16"/>
                <p:cNvSpPr/>
                <p:nvPr/>
              </p:nvSpPr>
              <p:spPr>
                <a:xfrm flipH="1">
                  <a:off x="3753720" y="1413360"/>
                  <a:ext cx="5369400" cy="1760400"/>
                </a:xfrm>
                <a:prstGeom prst="line">
                  <a:avLst/>
                </a:prstGeom>
                <a:ln w="3816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259" name="Line 17"/>
                <p:cNvSpPr/>
                <p:nvPr/>
              </p:nvSpPr>
              <p:spPr>
                <a:xfrm>
                  <a:off x="3754080" y="4262040"/>
                  <a:ext cx="5369400" cy="371160"/>
                </a:xfrm>
                <a:prstGeom prst="line">
                  <a:avLst/>
                </a:prstGeom>
                <a:ln w="3816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</p:grpSp>
          <p:pic>
            <p:nvPicPr>
              <p:cNvPr id="260" name="Image 7" descr="Une image contenant arbre, extérieur&#10;&#10;Description générée automatiquement"/>
              <p:cNvPicPr/>
              <p:nvPr/>
            </p:nvPicPr>
            <p:blipFill>
              <a:blip r:embed="rId6"/>
              <a:stretch/>
            </p:blipFill>
            <p:spPr>
              <a:xfrm>
                <a:off x="6977160" y="1413720"/>
                <a:ext cx="4292640" cy="3219120"/>
              </a:xfrm>
              <a:prstGeom prst="rect">
                <a:avLst/>
              </a:prstGeom>
              <a:ln w="38160">
                <a:solidFill>
                  <a:srgbClr val="FF0000"/>
                </a:solidFill>
                <a:round/>
              </a:ln>
            </p:spPr>
          </p:pic>
        </p:grpSp>
        <p:grpSp>
          <p:nvGrpSpPr>
            <p:cNvPr id="261" name="Group 18"/>
            <p:cNvGrpSpPr/>
            <p:nvPr/>
          </p:nvGrpSpPr>
          <p:grpSpPr>
            <a:xfrm>
              <a:off x="10179000" y="3881160"/>
              <a:ext cx="955080" cy="542880"/>
              <a:chOff x="10179000" y="3881160"/>
              <a:chExt cx="955080" cy="542880"/>
            </a:xfrm>
          </p:grpSpPr>
          <p:sp>
            <p:nvSpPr>
              <p:cNvPr id="262" name="Line 19"/>
              <p:cNvSpPr/>
              <p:nvPr/>
            </p:nvSpPr>
            <p:spPr>
              <a:xfrm>
                <a:off x="10689120" y="4424040"/>
                <a:ext cx="444960" cy="0"/>
              </a:xfrm>
              <a:prstGeom prst="line">
                <a:avLst/>
              </a:prstGeom>
              <a:ln w="5724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63" name="CustomShape 20"/>
              <p:cNvSpPr/>
              <p:nvPr/>
            </p:nvSpPr>
            <p:spPr>
              <a:xfrm>
                <a:off x="10179000" y="3881160"/>
                <a:ext cx="954720" cy="36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fr-FR" sz="18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rPr>
                  <a:t>100 um</a:t>
                </a:r>
                <a:endParaRPr lang="en-US" sz="1800" b="0" strike="noStrike" spc="-1">
                  <a:latin typeface="Calibri"/>
                </a:endParaRPr>
              </a:p>
            </p:txBody>
          </p:sp>
        </p:grpSp>
      </p:grpSp>
      <p:sp>
        <p:nvSpPr>
          <p:cNvPr id="264" name="CustomShape 21"/>
          <p:cNvSpPr/>
          <p:nvPr/>
        </p:nvSpPr>
        <p:spPr>
          <a:xfrm>
            <a:off x="5756760" y="5347440"/>
            <a:ext cx="596484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Quantify the chemical etching contribution </a:t>
            </a:r>
            <a:endParaRPr lang="en-US" sz="2400" b="0" strike="noStrike" spc="-1">
              <a:latin typeface="Calibri"/>
            </a:endParaRPr>
          </a:p>
        </p:txBody>
      </p:sp>
      <p:sp>
        <p:nvSpPr>
          <p:cNvPr id="23" name="PlaceHolder 2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974A0C8-5903-4A45-BD40-962B80832C14}" type="slidenum">
              <a:t>11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5DC2D-511A-44BB-B3B5-EFCEDA6E9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41" y="19390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Caractériser les propriétés des surfaces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48DBA9-E586-450B-8BE4-B0AA564C8D3C}"/>
              </a:ext>
            </a:extLst>
          </p:cNvPr>
          <p:cNvSpPr txBox="1"/>
          <p:nvPr/>
        </p:nvSpPr>
        <p:spPr>
          <a:xfrm>
            <a:off x="2340950" y="5710137"/>
            <a:ext cx="7510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Discerner les contributions de la microtexturation dans l’hydrophobicité de la surface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062B685-9037-49FE-A471-64B2871154E8}"/>
              </a:ext>
            </a:extLst>
          </p:cNvPr>
          <p:cNvGrpSpPr/>
          <p:nvPr/>
        </p:nvGrpSpPr>
        <p:grpSpPr>
          <a:xfrm>
            <a:off x="2876217" y="1147863"/>
            <a:ext cx="7119493" cy="4202349"/>
            <a:chOff x="6537917" y="1541970"/>
            <a:chExt cx="5628068" cy="308136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229385C-F8AE-4862-9FBA-74A0E9135C51}"/>
                </a:ext>
              </a:extLst>
            </p:cNvPr>
            <p:cNvGrpSpPr/>
            <p:nvPr/>
          </p:nvGrpSpPr>
          <p:grpSpPr>
            <a:xfrm>
              <a:off x="6537917" y="1594804"/>
              <a:ext cx="5628068" cy="3028526"/>
              <a:chOff x="6563934" y="1115363"/>
              <a:chExt cx="5628068" cy="302852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502000BF-87D5-4401-90A7-0BFDE8D09452}"/>
                  </a:ext>
                </a:extLst>
              </p:cNvPr>
              <p:cNvGrpSpPr/>
              <p:nvPr/>
            </p:nvGrpSpPr>
            <p:grpSpPr>
              <a:xfrm>
                <a:off x="6592751" y="1115363"/>
                <a:ext cx="5452292" cy="3028526"/>
                <a:chOff x="6949257" y="1270939"/>
                <a:chExt cx="4472418" cy="2345414"/>
              </a:xfrm>
            </p:grpSpPr>
            <p:pic>
              <p:nvPicPr>
                <p:cNvPr id="5" name="Image 4">
                  <a:extLst>
                    <a:ext uri="{FF2B5EF4-FFF2-40B4-BE49-F238E27FC236}">
                      <a16:creationId xmlns:a16="http://schemas.microsoft.com/office/drawing/2014/main" id="{4B4F7ED0-CC8B-4BB8-AD3D-C29C56FFDB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768" t="53434" r="28791" b="15310"/>
                <a:stretch/>
              </p:blipFill>
              <p:spPr>
                <a:xfrm>
                  <a:off x="6949259" y="1270939"/>
                  <a:ext cx="2236208" cy="1172708"/>
                </a:xfrm>
                <a:prstGeom prst="rect">
                  <a:avLst/>
                </a:prstGeom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E8F6DED3-DCA8-43F8-BC3C-5F08801FA3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050" t="51594" r="29509" b="17150"/>
                <a:stretch/>
              </p:blipFill>
              <p:spPr>
                <a:xfrm>
                  <a:off x="9185466" y="2443646"/>
                  <a:ext cx="2236209" cy="1172707"/>
                </a:xfrm>
                <a:prstGeom prst="rect">
                  <a:avLst/>
                </a:prstGeom>
              </p:spPr>
            </p:pic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5796D465-63B2-4C93-B225-514B41E766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724" t="51573" r="32665" b="17864"/>
                <a:stretch/>
              </p:blipFill>
              <p:spPr>
                <a:xfrm>
                  <a:off x="9185465" y="1270939"/>
                  <a:ext cx="2236208" cy="1172707"/>
                </a:xfrm>
                <a:prstGeom prst="rect">
                  <a:avLst/>
                </a:prstGeom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CF1C5153-10DF-491F-85DF-DD2C490C0A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787" t="52558" r="25911" b="16302"/>
                <a:stretch/>
              </p:blipFill>
              <p:spPr>
                <a:xfrm>
                  <a:off x="6949257" y="2443645"/>
                  <a:ext cx="2236208" cy="1172708"/>
                </a:xfrm>
                <a:prstGeom prst="rect">
                  <a:avLst/>
                </a:prstGeom>
              </p:spPr>
            </p:pic>
          </p:grp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395B5C8-2900-4F68-94F8-DF2ABCCE635D}"/>
                  </a:ext>
                </a:extLst>
              </p:cNvPr>
              <p:cNvSpPr txBox="1"/>
              <p:nvPr/>
            </p:nvSpPr>
            <p:spPr>
              <a:xfrm>
                <a:off x="6563934" y="2390336"/>
                <a:ext cx="154806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Inox natif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03D55CC-EB7F-4553-B047-1FCE33F37C9E}"/>
                  </a:ext>
                </a:extLst>
              </p:cNvPr>
              <p:cNvSpPr txBox="1"/>
              <p:nvPr/>
            </p:nvSpPr>
            <p:spPr>
              <a:xfrm>
                <a:off x="6592748" y="3836112"/>
                <a:ext cx="22457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Inox attaqué à l’acide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C411B34F-F776-4EC6-8B53-A27599414F46}"/>
                  </a:ext>
                </a:extLst>
              </p:cNvPr>
              <p:cNvSpPr txBox="1"/>
              <p:nvPr/>
            </p:nvSpPr>
            <p:spPr>
              <a:xfrm>
                <a:off x="9318896" y="2371916"/>
                <a:ext cx="28731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Inox de fonderie plat attaqué à l’acide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562DE4B8-DB60-4572-8853-6FF6D4EA3FED}"/>
                  </a:ext>
                </a:extLst>
              </p:cNvPr>
              <p:cNvSpPr txBox="1"/>
              <p:nvPr/>
            </p:nvSpPr>
            <p:spPr>
              <a:xfrm>
                <a:off x="9245415" y="3857235"/>
                <a:ext cx="28731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Inox de fonderie texturé attaqué à l’acide</a:t>
                </a: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67F74A5-08DC-4B2D-B4D0-A36F537ACDC0}"/>
                </a:ext>
              </a:extLst>
            </p:cNvPr>
            <p:cNvSpPr txBox="1"/>
            <p:nvPr/>
          </p:nvSpPr>
          <p:spPr>
            <a:xfrm>
              <a:off x="9605071" y="1590877"/>
              <a:ext cx="2434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Moy : 81,7° (±11,5)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320C310-D26B-49AF-87AF-03F71ED5A471}"/>
                </a:ext>
              </a:extLst>
            </p:cNvPr>
            <p:cNvSpPr txBox="1"/>
            <p:nvPr/>
          </p:nvSpPr>
          <p:spPr>
            <a:xfrm>
              <a:off x="9605071" y="3049835"/>
              <a:ext cx="2434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Moy : 121,5° (±7,3)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58EA5C7-9816-4B0B-BD5F-A6ABD326F0C0}"/>
                </a:ext>
              </a:extLst>
            </p:cNvPr>
            <p:cNvSpPr txBox="1"/>
            <p:nvPr/>
          </p:nvSpPr>
          <p:spPr>
            <a:xfrm>
              <a:off x="6895123" y="1541970"/>
              <a:ext cx="2434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Moy : 94,7° (±1,8)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67AF1B3-8518-4AD4-A46D-44A1013B6759}"/>
                </a:ext>
              </a:extLst>
            </p:cNvPr>
            <p:cNvSpPr txBox="1"/>
            <p:nvPr/>
          </p:nvSpPr>
          <p:spPr>
            <a:xfrm>
              <a:off x="6868732" y="3060545"/>
              <a:ext cx="2434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Moy : 59,2° (±1,3)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6874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">
            <a:extLst>
              <a:ext uri="{FF2B5EF4-FFF2-40B4-BE49-F238E27FC236}">
                <a16:creationId xmlns:a16="http://schemas.microsoft.com/office/drawing/2014/main" id="{9CD24966-1527-4C22-B911-0567DAF21C1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22983" y="1902420"/>
            <a:ext cx="6551280" cy="4454280"/>
          </a:xfrm>
          <a:prstGeom prst="rect">
            <a:avLst/>
          </a:prstGeom>
          <a:ln>
            <a:noFill/>
          </a:ln>
        </p:spPr>
      </p:pic>
      <p:pic>
        <p:nvPicPr>
          <p:cNvPr id="25" name="Hydrofuge">
            <a:hlinkClick r:id="" action="ppaction://media"/>
            <a:extLst>
              <a:ext uri="{FF2B5EF4-FFF2-40B4-BE49-F238E27FC236}">
                <a16:creationId xmlns:a16="http://schemas.microsoft.com/office/drawing/2014/main" id="{40FED117-0D03-4C43-9CEF-4BD6669F98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65324" y="195725"/>
            <a:ext cx="5003693" cy="314231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9A616D9-1DDD-4586-9F27-F3408A2D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63" y="-9766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Procédé de nanotexturation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A511529-4F3F-4254-896E-B758BFD7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E6A-E3D9-49AE-B716-216237F3EB09}" type="slidenum">
              <a:rPr lang="en-US" smtClean="0"/>
              <a:t>13</a:t>
            </a:fld>
            <a:endParaRPr lang="en-US"/>
          </a:p>
        </p:txBody>
      </p:sp>
      <p:sp>
        <p:nvSpPr>
          <p:cNvPr id="7" name="CustomShape 3">
            <a:extLst>
              <a:ext uri="{FF2B5EF4-FFF2-40B4-BE49-F238E27FC236}">
                <a16:creationId xmlns:a16="http://schemas.microsoft.com/office/drawing/2014/main" id="{D164C5A6-D8A9-46D2-8DED-2BD5815848F4}"/>
              </a:ext>
            </a:extLst>
          </p:cNvPr>
          <p:cNvSpPr/>
          <p:nvPr/>
        </p:nvSpPr>
        <p:spPr>
          <a:xfrm>
            <a:off x="0" y="6338346"/>
            <a:ext cx="11235240" cy="4602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i="1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 </a:t>
            </a:r>
            <a:r>
              <a:rPr lang="en-US" sz="1200" b="1" i="1" dirty="0" err="1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Saget</a:t>
            </a:r>
            <a:r>
              <a:rPr lang="en-US" sz="1200" b="1" i="1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 (2021) A critical review on surface modifications mitigating dairy fouling. Comprehensive Reviews in Food Science Safety WILEY</a:t>
            </a:r>
          </a:p>
          <a:p>
            <a:pPr>
              <a:lnSpc>
                <a:spcPct val="100000"/>
              </a:lnSpc>
            </a:pPr>
            <a:r>
              <a:rPr lang="en-US" sz="1200" b="1" i="1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 </a:t>
            </a:r>
            <a:r>
              <a:rPr lang="en-US" sz="1200" b="1" i="1" dirty="0" err="1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Thèse</a:t>
            </a:r>
            <a:r>
              <a:rPr lang="en-US" sz="1200" b="1" i="1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Manon </a:t>
            </a:r>
            <a:r>
              <a:rPr lang="en-US" sz="1200" b="1" i="1" dirty="0" err="1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Saget</a:t>
            </a:r>
            <a:r>
              <a:rPr lang="en-US" sz="1200" b="1" i="1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Surface Engineering of Stainless Steel for Dairy Fouling Management (2022)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08A3164-6B4B-4FB5-8E5C-D57BEDA5B7E8}"/>
              </a:ext>
            </a:extLst>
          </p:cNvPr>
          <p:cNvGrpSpPr/>
          <p:nvPr/>
        </p:nvGrpSpPr>
        <p:grpSpPr>
          <a:xfrm>
            <a:off x="-349320" y="1269769"/>
            <a:ext cx="4051440" cy="1485000"/>
            <a:chOff x="-378360" y="1572840"/>
            <a:chExt cx="4051440" cy="1485000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D025D273-63AA-4AF0-871F-E32710260534}"/>
                </a:ext>
              </a:extLst>
            </p:cNvPr>
            <p:cNvGrpSpPr/>
            <p:nvPr/>
          </p:nvGrpSpPr>
          <p:grpSpPr>
            <a:xfrm>
              <a:off x="-378360" y="1572840"/>
              <a:ext cx="4051440" cy="1383480"/>
              <a:chOff x="-378360" y="1572840"/>
              <a:chExt cx="4051440" cy="1383480"/>
            </a:xfrm>
          </p:grpSpPr>
          <p:grpSp>
            <p:nvGrpSpPr>
              <p:cNvPr id="12" name="Group 10">
                <a:extLst>
                  <a:ext uri="{FF2B5EF4-FFF2-40B4-BE49-F238E27FC236}">
                    <a16:creationId xmlns:a16="http://schemas.microsoft.com/office/drawing/2014/main" id="{1A10C912-FCB9-49D5-9575-38CEBB2D716C}"/>
                  </a:ext>
                </a:extLst>
              </p:cNvPr>
              <p:cNvGrpSpPr/>
              <p:nvPr/>
            </p:nvGrpSpPr>
            <p:grpSpPr>
              <a:xfrm>
                <a:off x="-378360" y="1727640"/>
                <a:ext cx="2249640" cy="950400"/>
                <a:chOff x="-378360" y="1727640"/>
                <a:chExt cx="2249640" cy="950400"/>
              </a:xfrm>
            </p:grpSpPr>
            <p:pic>
              <p:nvPicPr>
                <p:cNvPr id="16" name="Image 16">
                  <a:extLst>
                    <a:ext uri="{FF2B5EF4-FFF2-40B4-BE49-F238E27FC236}">
                      <a16:creationId xmlns:a16="http://schemas.microsoft.com/office/drawing/2014/main" id="{D480F60F-246F-48D5-92F0-9345C9E460DB}"/>
                    </a:ext>
                  </a:extLst>
                </p:cNvPr>
                <p:cNvPicPr/>
                <p:nvPr/>
              </p:nvPicPr>
              <p:blipFill>
                <a:blip r:embed="rId6"/>
                <a:stretch/>
              </p:blipFill>
              <p:spPr>
                <a:xfrm>
                  <a:off x="282600" y="1727640"/>
                  <a:ext cx="914400" cy="431280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CustomShape 11">
                  <a:extLst>
                    <a:ext uri="{FF2B5EF4-FFF2-40B4-BE49-F238E27FC236}">
                      <a16:creationId xmlns:a16="http://schemas.microsoft.com/office/drawing/2014/main" id="{48156314-0AFD-4895-8F97-25812E6003EC}"/>
                    </a:ext>
                  </a:extLst>
                </p:cNvPr>
                <p:cNvSpPr/>
                <p:nvPr/>
              </p:nvSpPr>
              <p:spPr>
                <a:xfrm>
                  <a:off x="-378360" y="2222640"/>
                  <a:ext cx="2249640" cy="45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sz="1200" b="0" strike="noStrike" spc="-1">
                      <a:solidFill>
                        <a:srgbClr val="000000"/>
                      </a:solidFill>
                      <a:latin typeface="Times New Roman"/>
                    </a:rPr>
                    <a:t>Hexamethyldisiloxane</a:t>
                  </a:r>
                  <a:endParaRPr lang="en-US" sz="1200" b="0" strike="noStrike" spc="-1">
                    <a:latin typeface="Calibri"/>
                  </a:endParaRPr>
                </a:p>
                <a:p>
                  <a:pPr algn="ctr">
                    <a:lnSpc>
                      <a:spcPct val="100000"/>
                    </a:lnSpc>
                  </a:pPr>
                  <a:r>
                    <a:rPr lang="en-US" sz="1200" b="0" strike="noStrike" spc="-1">
                      <a:solidFill>
                        <a:srgbClr val="000000"/>
                      </a:solidFill>
                      <a:latin typeface="Times New Roman"/>
                    </a:rPr>
                    <a:t>(HMDSO)</a:t>
                  </a:r>
                  <a:endParaRPr lang="en-US" sz="1200" b="0" strike="noStrike" spc="-1">
                    <a:latin typeface="Calibri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34D2A9F-CBFB-49CE-8C19-DBDA47037B5B}"/>
                  </a:ext>
                </a:extLst>
              </p:cNvPr>
              <p:cNvGrpSpPr/>
              <p:nvPr/>
            </p:nvGrpSpPr>
            <p:grpSpPr>
              <a:xfrm>
                <a:off x="1540080" y="1572840"/>
                <a:ext cx="2133000" cy="1383480"/>
                <a:chOff x="1540080" y="1572840"/>
                <a:chExt cx="2133000" cy="1383480"/>
              </a:xfrm>
            </p:grpSpPr>
            <p:pic>
              <p:nvPicPr>
                <p:cNvPr id="14" name="Image 18">
                  <a:extLst>
                    <a:ext uri="{FF2B5EF4-FFF2-40B4-BE49-F238E27FC236}">
                      <a16:creationId xmlns:a16="http://schemas.microsoft.com/office/drawing/2014/main" id="{511D99C6-DAAE-4DE0-B24A-69AEACAF9D96}"/>
                    </a:ext>
                  </a:extLst>
                </p:cNvPr>
                <p:cNvPicPr/>
                <p:nvPr/>
              </p:nvPicPr>
              <p:blipFill>
                <a:blip r:embed="rId7"/>
                <a:srcRect r="8685"/>
                <a:stretch/>
              </p:blipFill>
              <p:spPr>
                <a:xfrm>
                  <a:off x="1731960" y="1572840"/>
                  <a:ext cx="1823040" cy="477360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CustomShape 13">
                  <a:extLst>
                    <a:ext uri="{FF2B5EF4-FFF2-40B4-BE49-F238E27FC236}">
                      <a16:creationId xmlns:a16="http://schemas.microsoft.com/office/drawing/2014/main" id="{A1E27FFE-ED4C-4901-96E4-25800ACF19F8}"/>
                    </a:ext>
                  </a:extLst>
                </p:cNvPr>
                <p:cNvSpPr/>
                <p:nvPr/>
              </p:nvSpPr>
              <p:spPr>
                <a:xfrm>
                  <a:off x="1540080" y="2044080"/>
                  <a:ext cx="2133000" cy="9122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sz="1200" b="0" strike="noStrike" spc="-1" dirty="0">
                      <a:solidFill>
                        <a:srgbClr val="000000"/>
                      </a:solidFill>
                      <a:latin typeface="Times New Roman"/>
                    </a:rPr>
                    <a:t>1H,1H,2H,2H-Perfluorooctyltriethoxysilane </a:t>
                  </a:r>
                  <a:endParaRPr lang="en-US" sz="1200" b="0" strike="noStrike" spc="-1" dirty="0">
                    <a:latin typeface="Calibri"/>
                  </a:endParaRPr>
                </a:p>
                <a:p>
                  <a:pPr algn="ctr">
                    <a:lnSpc>
                      <a:spcPct val="100000"/>
                    </a:lnSpc>
                  </a:pPr>
                  <a:r>
                    <a:rPr lang="en-US" sz="1200" b="0" strike="noStrike" spc="-1" dirty="0">
                      <a:solidFill>
                        <a:srgbClr val="000000"/>
                      </a:solidFill>
                      <a:latin typeface="Times New Roman"/>
                    </a:rPr>
                    <a:t>(pFOTES)</a:t>
                  </a:r>
                  <a:endParaRPr lang="en-US" sz="1200" b="0" strike="noStrike" spc="-1" dirty="0">
                    <a:latin typeface="Calibri"/>
                  </a:endParaRPr>
                </a:p>
                <a:p>
                  <a:pPr>
                    <a:lnSpc>
                      <a:spcPct val="100000"/>
                    </a:lnSpc>
                  </a:pPr>
                  <a:endParaRPr lang="en-US" sz="1800" b="0" strike="noStrike" spc="-1" dirty="0">
                    <a:latin typeface="Calibri"/>
                  </a:endParaRPr>
                </a:p>
              </p:txBody>
            </p:sp>
          </p:grpSp>
        </p:grpSp>
        <p:sp>
          <p:nvSpPr>
            <p:cNvPr id="10" name="Line 14">
              <a:extLst>
                <a:ext uri="{FF2B5EF4-FFF2-40B4-BE49-F238E27FC236}">
                  <a16:creationId xmlns:a16="http://schemas.microsoft.com/office/drawing/2014/main" id="{F5F4F8C8-784C-4C3B-85E3-905F0AD1E013}"/>
                </a:ext>
              </a:extLst>
            </p:cNvPr>
            <p:cNvSpPr/>
            <p:nvPr/>
          </p:nvSpPr>
          <p:spPr>
            <a:xfrm>
              <a:off x="740160" y="2771640"/>
              <a:ext cx="1866240" cy="0"/>
            </a:xfrm>
            <a:prstGeom prst="line">
              <a:avLst/>
            </a:prstGeom>
            <a:ln w="2844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/>
          </p:style>
        </p:sp>
        <p:sp>
          <p:nvSpPr>
            <p:cNvPr id="11" name="CustomShape 15">
              <a:extLst>
                <a:ext uri="{FF2B5EF4-FFF2-40B4-BE49-F238E27FC236}">
                  <a16:creationId xmlns:a16="http://schemas.microsoft.com/office/drawing/2014/main" id="{FD911422-2419-4C1C-9D49-F47B2A4291BB}"/>
                </a:ext>
              </a:extLst>
            </p:cNvPr>
            <p:cNvSpPr/>
            <p:nvPr/>
          </p:nvSpPr>
          <p:spPr>
            <a:xfrm>
              <a:off x="1007280" y="2693160"/>
              <a:ext cx="144900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strike="noStrike" spc="-1" dirty="0" err="1">
                  <a:solidFill>
                    <a:srgbClr val="000000"/>
                  </a:solidFill>
                  <a:latin typeface="Times New Roman"/>
                </a:rPr>
                <a:t>Précurseurs</a:t>
              </a:r>
              <a:endParaRPr lang="en-US" sz="1800" b="0" strike="noStrike" spc="-1" dirty="0">
                <a:latin typeface="Calibri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070D6623-D8C0-4769-A574-1C41FEC503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221" y="3733717"/>
            <a:ext cx="3195837" cy="2556670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A8A06603-59A1-4666-8FEA-F5F0A4264CB8}"/>
              </a:ext>
            </a:extLst>
          </p:cNvPr>
          <p:cNvGrpSpPr/>
          <p:nvPr/>
        </p:nvGrpSpPr>
        <p:grpSpPr>
          <a:xfrm>
            <a:off x="7111697" y="676195"/>
            <a:ext cx="1283368" cy="369332"/>
            <a:chOff x="449179" y="2149639"/>
            <a:chExt cx="1283368" cy="36933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E97EE4E-C519-4D18-B7F5-15B7B7BF5E2E}"/>
                </a:ext>
              </a:extLst>
            </p:cNvPr>
            <p:cNvSpPr/>
            <p:nvPr/>
          </p:nvSpPr>
          <p:spPr>
            <a:xfrm>
              <a:off x="449179" y="2302041"/>
              <a:ext cx="320842" cy="882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4EA4CB5-CF1B-49E0-B0F3-1440F5022C8C}"/>
                </a:ext>
              </a:extLst>
            </p:cNvPr>
            <p:cNvSpPr txBox="1"/>
            <p:nvPr/>
          </p:nvSpPr>
          <p:spPr>
            <a:xfrm>
              <a:off x="770021" y="2149639"/>
              <a:ext cx="9625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 µm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F7C28A58-6821-404C-BFAE-4938310DEA4F}"/>
              </a:ext>
            </a:extLst>
          </p:cNvPr>
          <p:cNvSpPr txBox="1"/>
          <p:nvPr/>
        </p:nvSpPr>
        <p:spPr>
          <a:xfrm>
            <a:off x="10076296" y="4550387"/>
            <a:ext cx="1916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Améliorer la surface pour un meilleur dépôt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5EA179-4BCF-4BEE-9769-75550CFD7464}"/>
              </a:ext>
            </a:extLst>
          </p:cNvPr>
          <p:cNvSpPr txBox="1"/>
          <p:nvPr/>
        </p:nvSpPr>
        <p:spPr>
          <a:xfrm>
            <a:off x="9234836" y="640726"/>
            <a:ext cx="2645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Mesure angle de contact (eau 20°C) :</a:t>
            </a:r>
          </a:p>
          <a:p>
            <a:pPr algn="ctr"/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Sans revêtement : 121° (± 7,8°)</a:t>
            </a:r>
          </a:p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Avec revêtement : Hydrofuge</a:t>
            </a:r>
          </a:p>
        </p:txBody>
      </p:sp>
    </p:spTree>
    <p:extLst>
      <p:ext uri="{BB962C8B-B14F-4D97-AF65-F5344CB8AC3E}">
        <p14:creationId xmlns:p14="http://schemas.microsoft.com/office/powerpoint/2010/main" val="110934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5DC980-3B02-4470-9D16-A3B4D44FE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2E71E6-C4D7-4678-A45E-B57BF0AFD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80" y="1886622"/>
            <a:ext cx="10972440" cy="3977280"/>
          </a:xfrm>
        </p:spPr>
        <p:txBody>
          <a:bodyPr>
            <a:norm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surfaces microtexturées en fonderie à cire perdue présentent un intérêt en terme de mouillabilité 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Toutefois :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 Les résultats sont à répéter 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 La caractérisation de la rugosité multi-échelle reste à explorer</a:t>
            </a: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80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16923-7986-402C-A13B-6BFA85C4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Merci de votre attention !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F6F90B7-8422-4CBE-9E87-2D4CEE74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3E6A-E3D9-49AE-B716-216237F3EB0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09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26036</TotalTime>
  <Words>735</Words>
  <Application>Microsoft Office PowerPoint</Application>
  <PresentationFormat>Grand écran</PresentationFormat>
  <Paragraphs>181</Paragraphs>
  <Slides>15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Cambria Math</vt:lpstr>
      <vt:lpstr>DejaVu Sans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Contexte</vt:lpstr>
      <vt:lpstr>Présentation PowerPoint</vt:lpstr>
      <vt:lpstr>3D printing : Digital Light Processing</vt:lpstr>
      <vt:lpstr>Procédé de Microtexturation : le Moulage à Cire perdue</vt:lpstr>
      <vt:lpstr>Présentation PowerPoint</vt:lpstr>
      <vt:lpstr>Surfaces bio-inspirées microtexturées</vt:lpstr>
      <vt:lpstr>Présentation PowerPoint</vt:lpstr>
      <vt:lpstr>Caractériser les propriétés des surfaces</vt:lpstr>
      <vt:lpstr>Présentation PowerPoint</vt:lpstr>
      <vt:lpstr>Caractériser les propriétés des surfaces</vt:lpstr>
      <vt:lpstr>Procédé de nanotexturation</vt:lpstr>
      <vt:lpstr>Conclusion</vt:lpstr>
      <vt:lpstr>Merci de votre attention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Superhydrophobic surfaces manufacture :  Micro architectured stainless steel functionnalized by atmospheric plasma jet</dc:title>
  <dc:subject/>
  <dc:creator>Kevin</dc:creator>
  <dc:description/>
  <cp:lastModifiedBy>Kevin</cp:lastModifiedBy>
  <cp:revision>113</cp:revision>
  <dcterms:created xsi:type="dcterms:W3CDTF">2022-05-30T13:35:15Z</dcterms:created>
  <dcterms:modified xsi:type="dcterms:W3CDTF">2023-06-12T16:43:45Z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1</vt:i4>
  </property>
  <property fmtid="{D5CDD505-2E9C-101B-9397-08002B2CF9AE}" pid="7" name="Notes">
    <vt:i4>3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